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8" r:id="rId5"/>
    <p:sldId id="345" r:id="rId6"/>
    <p:sldId id="271" r:id="rId7"/>
    <p:sldId id="339" r:id="rId8"/>
    <p:sldId id="272" r:id="rId9"/>
    <p:sldId id="275" r:id="rId10"/>
    <p:sldId id="340" r:id="rId11"/>
    <p:sldId id="309" r:id="rId12"/>
    <p:sldId id="270" r:id="rId13"/>
    <p:sldId id="381" r:id="rId14"/>
    <p:sldId id="318" r:id="rId15"/>
    <p:sldId id="341" r:id="rId16"/>
    <p:sldId id="319" r:id="rId17"/>
    <p:sldId id="304" r:id="rId18"/>
    <p:sldId id="277" r:id="rId19"/>
    <p:sldId id="281" r:id="rId20"/>
    <p:sldId id="285" r:id="rId21"/>
    <p:sldId id="313" r:id="rId22"/>
    <p:sldId id="342" r:id="rId23"/>
    <p:sldId id="344" r:id="rId24"/>
    <p:sldId id="349" r:id="rId25"/>
    <p:sldId id="350" r:id="rId26"/>
    <p:sldId id="359" r:id="rId27"/>
    <p:sldId id="352" r:id="rId28"/>
    <p:sldId id="356" r:id="rId29"/>
    <p:sldId id="360" r:id="rId30"/>
    <p:sldId id="358" r:id="rId31"/>
    <p:sldId id="351" r:id="rId32"/>
    <p:sldId id="361" r:id="rId33"/>
    <p:sldId id="363" r:id="rId34"/>
    <p:sldId id="369" r:id="rId35"/>
    <p:sldId id="370" r:id="rId36"/>
    <p:sldId id="364" r:id="rId37"/>
    <p:sldId id="371" r:id="rId38"/>
    <p:sldId id="372" r:id="rId39"/>
    <p:sldId id="376" r:id="rId40"/>
    <p:sldId id="377" r:id="rId41"/>
    <p:sldId id="378" r:id="rId42"/>
    <p:sldId id="382" r:id="rId43"/>
    <p:sldId id="380" r:id="rId44"/>
    <p:sldId id="325" r:id="rId45"/>
    <p:sldId id="294" r:id="rId46"/>
    <p:sldId id="315"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c4d30acae9baf94303f3cd16170fdc3b0313ea5e2548e82ecf30932614a7a4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C5B"/>
    <a:srgbClr val="EC977E"/>
    <a:srgbClr val="3C4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4C5A6-7241-2642-75A7-DC24A53194D6}" v="43" dt="2021-04-14T22:53:04.018"/>
    <p1510:client id="{403FB090-F591-D858-68DB-5EC0566FCF8A}" v="621" dt="2021-04-12T19:15:41.314"/>
    <p1510:client id="{AC507A87-5F16-6830-B5C5-EBF111FD10E5}" v="44" dt="2020-11-17T15:13:23.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6" autoAdjust="0"/>
    <p:restoredTop sz="90252" autoAdjust="0"/>
  </p:normalViewPr>
  <p:slideViewPr>
    <p:cSldViewPr>
      <p:cViewPr varScale="1">
        <p:scale>
          <a:sx n="114" d="100"/>
          <a:sy n="114" d="100"/>
        </p:scale>
        <p:origin x="1380"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celynn\Desktop\MMR%20data_Statsc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Sheet1!$H$2</c:f>
              <c:strCache>
                <c:ptCount val="1"/>
                <c:pt idx="0">
                  <c:v>StatsCan</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Sheet1!$I$1:$M$1</c:f>
              <c:numCache>
                <c:formatCode>General</c:formatCode>
                <c:ptCount val="5"/>
                <c:pt idx="0">
                  <c:v>2014</c:v>
                </c:pt>
                <c:pt idx="1">
                  <c:v>2015</c:v>
                </c:pt>
                <c:pt idx="2">
                  <c:v>2016</c:v>
                </c:pt>
                <c:pt idx="3">
                  <c:v>2017</c:v>
                </c:pt>
                <c:pt idx="4">
                  <c:v>2018</c:v>
                </c:pt>
              </c:numCache>
            </c:numRef>
          </c:cat>
          <c:val>
            <c:numRef>
              <c:f>Sheet1!$I$2:$M$2</c:f>
              <c:numCache>
                <c:formatCode>0.0</c:formatCode>
                <c:ptCount val="5"/>
                <c:pt idx="0">
                  <c:v>5.9880239520958085</c:v>
                </c:pt>
                <c:pt idx="1">
                  <c:v>7.0608171719073614</c:v>
                </c:pt>
                <c:pt idx="2">
                  <c:v>6.2646501453920882</c:v>
                </c:pt>
                <c:pt idx="3">
                  <c:v>6.6437942974984781</c:v>
                </c:pt>
                <c:pt idx="4">
                  <c:v>8.5945494441743726</c:v>
                </c:pt>
              </c:numCache>
            </c:numRef>
          </c:val>
          <c:smooth val="0"/>
          <c:extLst>
            <c:ext xmlns:c16="http://schemas.microsoft.com/office/drawing/2014/chart" uri="{C3380CC4-5D6E-409C-BE32-E72D297353CC}">
              <c16:uniqueId val="{00000000-BCAF-8944-9E08-DEF6F3F16AE7}"/>
            </c:ext>
          </c:extLst>
        </c:ser>
        <c:ser>
          <c:idx val="1"/>
          <c:order val="1"/>
          <c:tx>
            <c:strRef>
              <c:f>Sheet1!$H$3</c:f>
              <c:strCache>
                <c:ptCount val="1"/>
                <c:pt idx="0">
                  <c:v>WHO</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Sheet1!$I$1:$M$1</c:f>
              <c:numCache>
                <c:formatCode>General</c:formatCode>
                <c:ptCount val="5"/>
                <c:pt idx="0">
                  <c:v>2014</c:v>
                </c:pt>
                <c:pt idx="1">
                  <c:v>2015</c:v>
                </c:pt>
                <c:pt idx="2">
                  <c:v>2016</c:v>
                </c:pt>
                <c:pt idx="3">
                  <c:v>2017</c:v>
                </c:pt>
                <c:pt idx="4">
                  <c:v>2018</c:v>
                </c:pt>
              </c:numCache>
            </c:numRef>
          </c:cat>
          <c:val>
            <c:numRef>
              <c:f>Sheet1!$I$3:$M$3</c:f>
              <c:numCache>
                <c:formatCode>0.0</c:formatCode>
                <c:ptCount val="5"/>
                <c:pt idx="0">
                  <c:v>9.5808383233532943</c:v>
                </c:pt>
                <c:pt idx="1">
                  <c:v>10.721981631414883</c:v>
                </c:pt>
                <c:pt idx="2">
                  <c:v>10.023440232627344</c:v>
                </c:pt>
                <c:pt idx="3">
                  <c:v>10.630070875997566</c:v>
                </c:pt>
                <c:pt idx="4">
                  <c:v>13.751279110678997</c:v>
                </c:pt>
              </c:numCache>
            </c:numRef>
          </c:val>
          <c:smooth val="0"/>
          <c:extLst>
            <c:ext xmlns:c16="http://schemas.microsoft.com/office/drawing/2014/chart" uri="{C3380CC4-5D6E-409C-BE32-E72D297353CC}">
              <c16:uniqueId val="{00000001-BCAF-8944-9E08-DEF6F3F16AE7}"/>
            </c:ext>
          </c:extLst>
        </c:ser>
        <c:dLbls>
          <c:dLblPos val="ctr"/>
          <c:showLegendKey val="0"/>
          <c:showVal val="1"/>
          <c:showCatName val="0"/>
          <c:showSerName val="0"/>
          <c:showPercent val="0"/>
          <c:showBubbleSize val="0"/>
        </c:dLbls>
        <c:marker val="1"/>
        <c:smooth val="0"/>
        <c:axId val="374691072"/>
        <c:axId val="374881232"/>
      </c:lineChart>
      <c:catAx>
        <c:axId val="374691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74881232"/>
        <c:crosses val="autoZero"/>
        <c:auto val="1"/>
        <c:lblAlgn val="ctr"/>
        <c:lblOffset val="100"/>
        <c:noMultiLvlLbl val="0"/>
      </c:catAx>
      <c:valAx>
        <c:axId val="3748812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74691072"/>
        <c:crosses val="autoZero"/>
        <c:crossBetween val="between"/>
      </c:valAx>
      <c:spPr>
        <a:noFill/>
        <a:ln>
          <a:noFill/>
        </a:ln>
        <a:effectLst/>
      </c:spPr>
    </c:plotArea>
    <c:legend>
      <c:legendPos val="b"/>
      <c:layout>
        <c:manualLayout>
          <c:xMode val="edge"/>
          <c:yMode val="edge"/>
          <c:x val="0.32346818865756916"/>
          <c:y val="5.9422278623726878E-2"/>
          <c:w val="0.31597865185834706"/>
          <c:h val="7.087931210160740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83EBC-B201-47E9-ADFE-CBD0BEB765DD}" type="doc">
      <dgm:prSet loTypeId="urn:microsoft.com/office/officeart/2005/8/layout/pyramid1" loCatId="pyramid" qsTypeId="urn:microsoft.com/office/officeart/2005/8/quickstyle/simple1" qsCatId="simple" csTypeId="urn:microsoft.com/office/officeart/2005/8/colors/accent1_2" csCatId="accent1" phldr="1"/>
      <dgm:spPr/>
    </dgm:pt>
    <dgm:pt modelId="{303CDA7E-3BFC-443C-B69A-F598E04ADBC9}">
      <dgm:prSet phldrT="[Text]" custT="1"/>
      <dgm:spPr>
        <a:solidFill>
          <a:schemeClr val="accent4">
            <a:lumMod val="75000"/>
          </a:schemeClr>
        </a:solidFill>
      </dgm:spPr>
      <dgm:t>
        <a:bodyPr/>
        <a:lstStyle/>
        <a:p>
          <a:pPr algn="ctr"/>
          <a:endParaRPr lang="en-US" sz="1500" b="0" dirty="0">
            <a:solidFill>
              <a:schemeClr val="bg1"/>
            </a:solidFill>
            <a:latin typeface="+mn-lt"/>
          </a:endParaRPr>
        </a:p>
        <a:p>
          <a:pPr algn="ctr"/>
          <a:r>
            <a:rPr lang="en-US" sz="1500" b="0" dirty="0">
              <a:solidFill>
                <a:schemeClr val="bg1"/>
              </a:solidFill>
              <a:latin typeface="+mn-lt"/>
            </a:rPr>
            <a:t>Deaths</a:t>
          </a:r>
        </a:p>
      </dgm:t>
    </dgm:pt>
    <dgm:pt modelId="{C0F32BBD-E98B-4893-96FE-BC23B2E043EE}" type="parTrans" cxnId="{2EDA398F-7A59-4A62-9975-940F2DCB5D7E}">
      <dgm:prSet/>
      <dgm:spPr/>
      <dgm:t>
        <a:bodyPr/>
        <a:lstStyle/>
        <a:p>
          <a:endParaRPr lang="en-US"/>
        </a:p>
      </dgm:t>
    </dgm:pt>
    <dgm:pt modelId="{3AA85FEB-D2CC-4237-A041-CAE832BD1ED9}" type="sibTrans" cxnId="{2EDA398F-7A59-4A62-9975-940F2DCB5D7E}">
      <dgm:prSet/>
      <dgm:spPr/>
      <dgm:t>
        <a:bodyPr/>
        <a:lstStyle/>
        <a:p>
          <a:endParaRPr lang="en-US"/>
        </a:p>
      </dgm:t>
    </dgm:pt>
    <dgm:pt modelId="{B41221C9-3D6C-4F50-A789-66745278DFB1}">
      <dgm:prSet phldrT="[Text]" custT="1"/>
      <dgm:spPr>
        <a:solidFill>
          <a:schemeClr val="bg1">
            <a:lumMod val="75000"/>
          </a:schemeClr>
        </a:solidFill>
      </dgm:spPr>
      <dgm:t>
        <a:bodyPr/>
        <a:lstStyle/>
        <a:p>
          <a:r>
            <a:rPr lang="en-US" sz="1800" b="0" dirty="0">
              <a:solidFill>
                <a:schemeClr val="bg1"/>
              </a:solidFill>
              <a:latin typeface="+mn-lt"/>
            </a:rPr>
            <a:t>Near Misses</a:t>
          </a:r>
        </a:p>
      </dgm:t>
    </dgm:pt>
    <dgm:pt modelId="{5B33CC52-FFFC-4EA1-8E4B-BAFF37780232}" type="sibTrans" cxnId="{071725AB-971A-415E-AD07-AF4A31255D37}">
      <dgm:prSet/>
      <dgm:spPr/>
      <dgm:t>
        <a:bodyPr/>
        <a:lstStyle/>
        <a:p>
          <a:endParaRPr lang="en-US"/>
        </a:p>
      </dgm:t>
    </dgm:pt>
    <dgm:pt modelId="{80BE8BE5-B830-4B67-A27D-A70453906462}" type="parTrans" cxnId="{071725AB-971A-415E-AD07-AF4A31255D37}">
      <dgm:prSet/>
      <dgm:spPr/>
      <dgm:t>
        <a:bodyPr/>
        <a:lstStyle/>
        <a:p>
          <a:endParaRPr lang="en-US"/>
        </a:p>
      </dgm:t>
    </dgm:pt>
    <dgm:pt modelId="{C141D03D-C6C7-42B9-B4FB-3254E5DD285C}">
      <dgm:prSet phldrT="[Text]" custT="1"/>
      <dgm:spPr>
        <a:solidFill>
          <a:schemeClr val="bg1">
            <a:lumMod val="75000"/>
          </a:schemeClr>
        </a:solidFill>
      </dgm:spPr>
      <dgm:t>
        <a:bodyPr/>
        <a:lstStyle/>
        <a:p>
          <a:r>
            <a:rPr lang="en-US" sz="1800" b="0" dirty="0">
              <a:solidFill>
                <a:schemeClr val="bg1"/>
              </a:solidFill>
              <a:latin typeface="+mn-lt"/>
            </a:rPr>
            <a:t>Severe Maternal Morbidity</a:t>
          </a:r>
        </a:p>
      </dgm:t>
    </dgm:pt>
    <dgm:pt modelId="{A54C2A4F-915F-4574-BFDE-8FF11EAAEB89}" type="sibTrans" cxnId="{42E13753-DD1A-41C2-A2B3-7EA270FF5A54}">
      <dgm:prSet/>
      <dgm:spPr/>
      <dgm:t>
        <a:bodyPr/>
        <a:lstStyle/>
        <a:p>
          <a:endParaRPr lang="en-US"/>
        </a:p>
      </dgm:t>
    </dgm:pt>
    <dgm:pt modelId="{8623D4B0-868E-43CF-BDED-4EA5AD618312}" type="parTrans" cxnId="{42E13753-DD1A-41C2-A2B3-7EA270FF5A54}">
      <dgm:prSet/>
      <dgm:spPr/>
      <dgm:t>
        <a:bodyPr/>
        <a:lstStyle/>
        <a:p>
          <a:endParaRPr lang="en-US"/>
        </a:p>
      </dgm:t>
    </dgm:pt>
    <dgm:pt modelId="{44A8096F-9A9F-4B38-B9E9-AA6052210BF6}">
      <dgm:prSet phldrT="[Text]" custT="1"/>
      <dgm:spPr>
        <a:solidFill>
          <a:schemeClr val="bg1">
            <a:lumMod val="75000"/>
          </a:schemeClr>
        </a:solidFill>
      </dgm:spPr>
      <dgm:t>
        <a:bodyPr/>
        <a:lstStyle/>
        <a:p>
          <a:r>
            <a:rPr lang="en-US" sz="1800" b="0" dirty="0">
              <a:solidFill>
                <a:schemeClr val="bg1"/>
              </a:solidFill>
              <a:latin typeface="+mn-lt"/>
            </a:rPr>
            <a:t>Maternal Morbidity Requiring Hospitalization</a:t>
          </a:r>
        </a:p>
      </dgm:t>
    </dgm:pt>
    <dgm:pt modelId="{345A8699-1C22-4F0F-96C8-7CF9CCBE8D6C}" type="sibTrans" cxnId="{0DAA8EE8-42EA-486B-8EC5-BC2BB3CA057C}">
      <dgm:prSet/>
      <dgm:spPr/>
      <dgm:t>
        <a:bodyPr/>
        <a:lstStyle/>
        <a:p>
          <a:endParaRPr lang="en-US"/>
        </a:p>
      </dgm:t>
    </dgm:pt>
    <dgm:pt modelId="{FB21399A-8E5E-4F25-9C3D-2A4D06850C8A}" type="parTrans" cxnId="{0DAA8EE8-42EA-486B-8EC5-BC2BB3CA057C}">
      <dgm:prSet/>
      <dgm:spPr/>
      <dgm:t>
        <a:bodyPr/>
        <a:lstStyle/>
        <a:p>
          <a:endParaRPr lang="en-US"/>
        </a:p>
      </dgm:t>
    </dgm:pt>
    <dgm:pt modelId="{B1F44C05-97E6-496B-888B-4ABF51CEC126}">
      <dgm:prSet phldrT="[Text]" custT="1"/>
      <dgm:spPr>
        <a:solidFill>
          <a:schemeClr val="bg1">
            <a:lumMod val="75000"/>
          </a:schemeClr>
        </a:solidFill>
      </dgm:spPr>
      <dgm:t>
        <a:bodyPr/>
        <a:lstStyle/>
        <a:p>
          <a:r>
            <a:rPr lang="en-US" sz="1800" b="0" dirty="0">
              <a:solidFill>
                <a:schemeClr val="bg1"/>
              </a:solidFill>
              <a:latin typeface="+mn-lt"/>
            </a:rPr>
            <a:t>Maternal Morbidity Resulting in Emergency Department Visit</a:t>
          </a:r>
        </a:p>
      </dgm:t>
    </dgm:pt>
    <dgm:pt modelId="{8F31BE10-A114-428B-8AD1-D37F85CE86BF}" type="sibTrans" cxnId="{E9545FF6-9A8D-410D-957D-9BD5AEAEC8A5}">
      <dgm:prSet/>
      <dgm:spPr/>
      <dgm:t>
        <a:bodyPr/>
        <a:lstStyle/>
        <a:p>
          <a:endParaRPr lang="en-US"/>
        </a:p>
      </dgm:t>
    </dgm:pt>
    <dgm:pt modelId="{BF55F2CF-CEFA-4DF9-8211-BCFFF2B0631B}" type="parTrans" cxnId="{E9545FF6-9A8D-410D-957D-9BD5AEAEC8A5}">
      <dgm:prSet/>
      <dgm:spPr/>
      <dgm:t>
        <a:bodyPr/>
        <a:lstStyle/>
        <a:p>
          <a:endParaRPr lang="en-US"/>
        </a:p>
      </dgm:t>
    </dgm:pt>
    <dgm:pt modelId="{E4C6768E-318B-45CE-88E0-91BD043E6636}">
      <dgm:prSet phldrT="[Text]" custT="1"/>
      <dgm:spPr>
        <a:solidFill>
          <a:schemeClr val="bg1">
            <a:lumMod val="75000"/>
          </a:schemeClr>
        </a:solidFill>
      </dgm:spPr>
      <dgm:t>
        <a:bodyPr/>
        <a:lstStyle/>
        <a:p>
          <a:r>
            <a:rPr lang="en-US" sz="2000" b="0" dirty="0">
              <a:solidFill>
                <a:schemeClr val="bg1"/>
              </a:solidFill>
              <a:latin typeface="+mn-lt"/>
            </a:rPr>
            <a:t>Maternal Morbidity Resulting in Primary Care Visit</a:t>
          </a:r>
        </a:p>
      </dgm:t>
    </dgm:pt>
    <dgm:pt modelId="{A133CE63-8040-4DD0-BCE1-DCF429825356}" type="sibTrans" cxnId="{38CD5EEC-364D-4B67-B528-04179BE89612}">
      <dgm:prSet/>
      <dgm:spPr/>
      <dgm:t>
        <a:bodyPr/>
        <a:lstStyle/>
        <a:p>
          <a:endParaRPr lang="en-US"/>
        </a:p>
      </dgm:t>
    </dgm:pt>
    <dgm:pt modelId="{DAF3B227-A03F-498B-AC0A-14F3ADA60344}" type="parTrans" cxnId="{38CD5EEC-364D-4B67-B528-04179BE89612}">
      <dgm:prSet/>
      <dgm:spPr/>
      <dgm:t>
        <a:bodyPr/>
        <a:lstStyle/>
        <a:p>
          <a:endParaRPr lang="en-US"/>
        </a:p>
      </dgm:t>
    </dgm:pt>
    <dgm:pt modelId="{70F04D55-FADA-4CAB-BE79-6955E391F5C0}" type="pres">
      <dgm:prSet presAssocID="{FEA83EBC-B201-47E9-ADFE-CBD0BEB765DD}" presName="Name0" presStyleCnt="0">
        <dgm:presLayoutVars>
          <dgm:dir/>
          <dgm:animLvl val="lvl"/>
          <dgm:resizeHandles val="exact"/>
        </dgm:presLayoutVars>
      </dgm:prSet>
      <dgm:spPr/>
    </dgm:pt>
    <dgm:pt modelId="{E691D636-BA18-48D7-A018-27E5EA23D572}" type="pres">
      <dgm:prSet presAssocID="{303CDA7E-3BFC-443C-B69A-F598E04ADBC9}" presName="Name8" presStyleCnt="0"/>
      <dgm:spPr/>
    </dgm:pt>
    <dgm:pt modelId="{5DF61831-96CE-491E-A393-65DDDA1F43FC}" type="pres">
      <dgm:prSet presAssocID="{303CDA7E-3BFC-443C-B69A-F598E04ADBC9}" presName="level" presStyleLbl="node1" presStyleIdx="0" presStyleCnt="6" custLinFactNeighborX="1552">
        <dgm:presLayoutVars>
          <dgm:chMax val="1"/>
          <dgm:bulletEnabled val="1"/>
        </dgm:presLayoutVars>
      </dgm:prSet>
      <dgm:spPr/>
      <dgm:t>
        <a:bodyPr/>
        <a:lstStyle/>
        <a:p>
          <a:endParaRPr lang="en-US"/>
        </a:p>
      </dgm:t>
    </dgm:pt>
    <dgm:pt modelId="{78278CBE-4E20-41F9-8B3E-F5011C50D1E0}" type="pres">
      <dgm:prSet presAssocID="{303CDA7E-3BFC-443C-B69A-F598E04ADBC9}" presName="levelTx" presStyleLbl="revTx" presStyleIdx="0" presStyleCnt="0">
        <dgm:presLayoutVars>
          <dgm:chMax val="1"/>
          <dgm:bulletEnabled val="1"/>
        </dgm:presLayoutVars>
      </dgm:prSet>
      <dgm:spPr/>
      <dgm:t>
        <a:bodyPr/>
        <a:lstStyle/>
        <a:p>
          <a:endParaRPr lang="en-US"/>
        </a:p>
      </dgm:t>
    </dgm:pt>
    <dgm:pt modelId="{06D9FCD8-0033-405F-BE8A-02058AB913D0}" type="pres">
      <dgm:prSet presAssocID="{B41221C9-3D6C-4F50-A789-66745278DFB1}" presName="Name8" presStyleCnt="0"/>
      <dgm:spPr/>
    </dgm:pt>
    <dgm:pt modelId="{0E71F549-DC75-4903-8983-857B8650EFC2}" type="pres">
      <dgm:prSet presAssocID="{B41221C9-3D6C-4F50-A789-66745278DFB1}" presName="level" presStyleLbl="node1" presStyleIdx="1" presStyleCnt="6" custLinFactNeighborX="1164">
        <dgm:presLayoutVars>
          <dgm:chMax val="1"/>
          <dgm:bulletEnabled val="1"/>
        </dgm:presLayoutVars>
      </dgm:prSet>
      <dgm:spPr/>
      <dgm:t>
        <a:bodyPr/>
        <a:lstStyle/>
        <a:p>
          <a:endParaRPr lang="en-US"/>
        </a:p>
      </dgm:t>
    </dgm:pt>
    <dgm:pt modelId="{82A022EA-8A9A-4C3C-AEAC-D3CAFC6CCC26}" type="pres">
      <dgm:prSet presAssocID="{B41221C9-3D6C-4F50-A789-66745278DFB1}" presName="levelTx" presStyleLbl="revTx" presStyleIdx="0" presStyleCnt="0">
        <dgm:presLayoutVars>
          <dgm:chMax val="1"/>
          <dgm:bulletEnabled val="1"/>
        </dgm:presLayoutVars>
      </dgm:prSet>
      <dgm:spPr/>
      <dgm:t>
        <a:bodyPr/>
        <a:lstStyle/>
        <a:p>
          <a:endParaRPr lang="en-US"/>
        </a:p>
      </dgm:t>
    </dgm:pt>
    <dgm:pt modelId="{6E8E40E5-143C-4D87-8C8D-1074F99D4957}" type="pres">
      <dgm:prSet presAssocID="{C141D03D-C6C7-42B9-B4FB-3254E5DD285C}" presName="Name8" presStyleCnt="0"/>
      <dgm:spPr/>
    </dgm:pt>
    <dgm:pt modelId="{46DE5ADF-882F-40B6-AA8E-4CE65F4B042B}" type="pres">
      <dgm:prSet presAssocID="{C141D03D-C6C7-42B9-B4FB-3254E5DD285C}" presName="level" presStyleLbl="node1" presStyleIdx="2" presStyleCnt="6" custLinFactNeighborX="776">
        <dgm:presLayoutVars>
          <dgm:chMax val="1"/>
          <dgm:bulletEnabled val="1"/>
        </dgm:presLayoutVars>
      </dgm:prSet>
      <dgm:spPr/>
      <dgm:t>
        <a:bodyPr/>
        <a:lstStyle/>
        <a:p>
          <a:endParaRPr lang="en-US"/>
        </a:p>
      </dgm:t>
    </dgm:pt>
    <dgm:pt modelId="{690B4532-6F50-4D41-A996-C2CAABC05137}" type="pres">
      <dgm:prSet presAssocID="{C141D03D-C6C7-42B9-B4FB-3254E5DD285C}" presName="levelTx" presStyleLbl="revTx" presStyleIdx="0" presStyleCnt="0">
        <dgm:presLayoutVars>
          <dgm:chMax val="1"/>
          <dgm:bulletEnabled val="1"/>
        </dgm:presLayoutVars>
      </dgm:prSet>
      <dgm:spPr/>
      <dgm:t>
        <a:bodyPr/>
        <a:lstStyle/>
        <a:p>
          <a:endParaRPr lang="en-US"/>
        </a:p>
      </dgm:t>
    </dgm:pt>
    <dgm:pt modelId="{469BE6D8-A8AD-43DD-9948-D12590AFCF59}" type="pres">
      <dgm:prSet presAssocID="{44A8096F-9A9F-4B38-B9E9-AA6052210BF6}" presName="Name8" presStyleCnt="0"/>
      <dgm:spPr/>
    </dgm:pt>
    <dgm:pt modelId="{9F1DDC96-AE20-45D4-B08F-A59453DF2801}" type="pres">
      <dgm:prSet presAssocID="{44A8096F-9A9F-4B38-B9E9-AA6052210BF6}" presName="level" presStyleLbl="node1" presStyleIdx="3" presStyleCnt="6" custLinFactNeighborX="582">
        <dgm:presLayoutVars>
          <dgm:chMax val="1"/>
          <dgm:bulletEnabled val="1"/>
        </dgm:presLayoutVars>
      </dgm:prSet>
      <dgm:spPr/>
      <dgm:t>
        <a:bodyPr/>
        <a:lstStyle/>
        <a:p>
          <a:endParaRPr lang="en-US"/>
        </a:p>
      </dgm:t>
    </dgm:pt>
    <dgm:pt modelId="{256B572D-9724-4BE0-94B6-28AF21033933}" type="pres">
      <dgm:prSet presAssocID="{44A8096F-9A9F-4B38-B9E9-AA6052210BF6}" presName="levelTx" presStyleLbl="revTx" presStyleIdx="0" presStyleCnt="0">
        <dgm:presLayoutVars>
          <dgm:chMax val="1"/>
          <dgm:bulletEnabled val="1"/>
        </dgm:presLayoutVars>
      </dgm:prSet>
      <dgm:spPr/>
      <dgm:t>
        <a:bodyPr/>
        <a:lstStyle/>
        <a:p>
          <a:endParaRPr lang="en-US"/>
        </a:p>
      </dgm:t>
    </dgm:pt>
    <dgm:pt modelId="{810BB999-8095-4CA2-914B-9EE1F6F5020B}" type="pres">
      <dgm:prSet presAssocID="{B1F44C05-97E6-496B-888B-4ABF51CEC126}" presName="Name8" presStyleCnt="0"/>
      <dgm:spPr/>
    </dgm:pt>
    <dgm:pt modelId="{A19634FB-CA82-48EF-A892-793F85D8BF89}" type="pres">
      <dgm:prSet presAssocID="{B1F44C05-97E6-496B-888B-4ABF51CEC126}" presName="level" presStyleLbl="node1" presStyleIdx="4" presStyleCnt="6" custLinFactNeighborX="466">
        <dgm:presLayoutVars>
          <dgm:chMax val="1"/>
          <dgm:bulletEnabled val="1"/>
        </dgm:presLayoutVars>
      </dgm:prSet>
      <dgm:spPr/>
      <dgm:t>
        <a:bodyPr/>
        <a:lstStyle/>
        <a:p>
          <a:endParaRPr lang="en-US"/>
        </a:p>
      </dgm:t>
    </dgm:pt>
    <dgm:pt modelId="{A7313B6C-F408-4D45-A62A-3E9B17908007}" type="pres">
      <dgm:prSet presAssocID="{B1F44C05-97E6-496B-888B-4ABF51CEC126}" presName="levelTx" presStyleLbl="revTx" presStyleIdx="0" presStyleCnt="0">
        <dgm:presLayoutVars>
          <dgm:chMax val="1"/>
          <dgm:bulletEnabled val="1"/>
        </dgm:presLayoutVars>
      </dgm:prSet>
      <dgm:spPr/>
      <dgm:t>
        <a:bodyPr/>
        <a:lstStyle/>
        <a:p>
          <a:endParaRPr lang="en-US"/>
        </a:p>
      </dgm:t>
    </dgm:pt>
    <dgm:pt modelId="{B90621C0-A4F3-4FB1-9D61-DECFDE37C2B4}" type="pres">
      <dgm:prSet presAssocID="{E4C6768E-318B-45CE-88E0-91BD043E6636}" presName="Name8" presStyleCnt="0"/>
      <dgm:spPr/>
    </dgm:pt>
    <dgm:pt modelId="{9CFC94C4-42AC-4FDD-AADF-E1F2F9C804FD}" type="pres">
      <dgm:prSet presAssocID="{E4C6768E-318B-45CE-88E0-91BD043E6636}" presName="level" presStyleLbl="node1" presStyleIdx="5" presStyleCnt="6" custLinFactNeighborX="388">
        <dgm:presLayoutVars>
          <dgm:chMax val="1"/>
          <dgm:bulletEnabled val="1"/>
        </dgm:presLayoutVars>
      </dgm:prSet>
      <dgm:spPr/>
      <dgm:t>
        <a:bodyPr/>
        <a:lstStyle/>
        <a:p>
          <a:endParaRPr lang="en-US"/>
        </a:p>
      </dgm:t>
    </dgm:pt>
    <dgm:pt modelId="{717E7D31-95FA-473B-850E-5CF1B7225241}" type="pres">
      <dgm:prSet presAssocID="{E4C6768E-318B-45CE-88E0-91BD043E6636}" presName="levelTx" presStyleLbl="revTx" presStyleIdx="0" presStyleCnt="0">
        <dgm:presLayoutVars>
          <dgm:chMax val="1"/>
          <dgm:bulletEnabled val="1"/>
        </dgm:presLayoutVars>
      </dgm:prSet>
      <dgm:spPr/>
      <dgm:t>
        <a:bodyPr/>
        <a:lstStyle/>
        <a:p>
          <a:endParaRPr lang="en-US"/>
        </a:p>
      </dgm:t>
    </dgm:pt>
  </dgm:ptLst>
  <dgm:cxnLst>
    <dgm:cxn modelId="{04B501AB-8B61-46A9-8A8A-1B4992CDF9E0}" type="presOf" srcId="{C141D03D-C6C7-42B9-B4FB-3254E5DD285C}" destId="{46DE5ADF-882F-40B6-AA8E-4CE65F4B042B}" srcOrd="0" destOrd="0" presId="urn:microsoft.com/office/officeart/2005/8/layout/pyramid1"/>
    <dgm:cxn modelId="{42E13753-DD1A-41C2-A2B3-7EA270FF5A54}" srcId="{FEA83EBC-B201-47E9-ADFE-CBD0BEB765DD}" destId="{C141D03D-C6C7-42B9-B4FB-3254E5DD285C}" srcOrd="2" destOrd="0" parTransId="{8623D4B0-868E-43CF-BDED-4EA5AD618312}" sibTransId="{A54C2A4F-915F-4574-BFDE-8FF11EAAEB89}"/>
    <dgm:cxn modelId="{071725AB-971A-415E-AD07-AF4A31255D37}" srcId="{FEA83EBC-B201-47E9-ADFE-CBD0BEB765DD}" destId="{B41221C9-3D6C-4F50-A789-66745278DFB1}" srcOrd="1" destOrd="0" parTransId="{80BE8BE5-B830-4B67-A27D-A70453906462}" sibTransId="{5B33CC52-FFFC-4EA1-8E4B-BAFF37780232}"/>
    <dgm:cxn modelId="{602D03A8-2B1F-42F5-B4E8-8D21EFB51D1F}" type="presOf" srcId="{B41221C9-3D6C-4F50-A789-66745278DFB1}" destId="{82A022EA-8A9A-4C3C-AEAC-D3CAFC6CCC26}" srcOrd="1" destOrd="0" presId="urn:microsoft.com/office/officeart/2005/8/layout/pyramid1"/>
    <dgm:cxn modelId="{BB73A700-451F-4CBD-BD05-E1FD77F82E57}" type="presOf" srcId="{E4C6768E-318B-45CE-88E0-91BD043E6636}" destId="{9CFC94C4-42AC-4FDD-AADF-E1F2F9C804FD}" srcOrd="0" destOrd="0" presId="urn:microsoft.com/office/officeart/2005/8/layout/pyramid1"/>
    <dgm:cxn modelId="{FC8A1507-8B92-4AE5-A44F-F704EB354935}" type="presOf" srcId="{E4C6768E-318B-45CE-88E0-91BD043E6636}" destId="{717E7D31-95FA-473B-850E-5CF1B7225241}" srcOrd="1" destOrd="0" presId="urn:microsoft.com/office/officeart/2005/8/layout/pyramid1"/>
    <dgm:cxn modelId="{F57D0840-9ACC-4970-81D4-C2DF115F88D7}" type="presOf" srcId="{C141D03D-C6C7-42B9-B4FB-3254E5DD285C}" destId="{690B4532-6F50-4D41-A996-C2CAABC05137}" srcOrd="1" destOrd="0" presId="urn:microsoft.com/office/officeart/2005/8/layout/pyramid1"/>
    <dgm:cxn modelId="{0DAA8EE8-42EA-486B-8EC5-BC2BB3CA057C}" srcId="{FEA83EBC-B201-47E9-ADFE-CBD0BEB765DD}" destId="{44A8096F-9A9F-4B38-B9E9-AA6052210BF6}" srcOrd="3" destOrd="0" parTransId="{FB21399A-8E5E-4F25-9C3D-2A4D06850C8A}" sibTransId="{345A8699-1C22-4F0F-96C8-7CF9CCBE8D6C}"/>
    <dgm:cxn modelId="{7DCA793A-8E35-4849-A38F-A71695B37DE9}" type="presOf" srcId="{FEA83EBC-B201-47E9-ADFE-CBD0BEB765DD}" destId="{70F04D55-FADA-4CAB-BE79-6955E391F5C0}" srcOrd="0" destOrd="0" presId="urn:microsoft.com/office/officeart/2005/8/layout/pyramid1"/>
    <dgm:cxn modelId="{C94F9BC6-586B-4AEA-AD72-FEAB057B8F0A}" type="presOf" srcId="{303CDA7E-3BFC-443C-B69A-F598E04ADBC9}" destId="{78278CBE-4E20-41F9-8B3E-F5011C50D1E0}" srcOrd="1" destOrd="0" presId="urn:microsoft.com/office/officeart/2005/8/layout/pyramid1"/>
    <dgm:cxn modelId="{2EDA398F-7A59-4A62-9975-940F2DCB5D7E}" srcId="{FEA83EBC-B201-47E9-ADFE-CBD0BEB765DD}" destId="{303CDA7E-3BFC-443C-B69A-F598E04ADBC9}" srcOrd="0" destOrd="0" parTransId="{C0F32BBD-E98B-4893-96FE-BC23B2E043EE}" sibTransId="{3AA85FEB-D2CC-4237-A041-CAE832BD1ED9}"/>
    <dgm:cxn modelId="{E9545FF6-9A8D-410D-957D-9BD5AEAEC8A5}" srcId="{FEA83EBC-B201-47E9-ADFE-CBD0BEB765DD}" destId="{B1F44C05-97E6-496B-888B-4ABF51CEC126}" srcOrd="4" destOrd="0" parTransId="{BF55F2CF-CEFA-4DF9-8211-BCFFF2B0631B}" sibTransId="{8F31BE10-A114-428B-8AD1-D37F85CE86BF}"/>
    <dgm:cxn modelId="{38CD5EEC-364D-4B67-B528-04179BE89612}" srcId="{FEA83EBC-B201-47E9-ADFE-CBD0BEB765DD}" destId="{E4C6768E-318B-45CE-88E0-91BD043E6636}" srcOrd="5" destOrd="0" parTransId="{DAF3B227-A03F-498B-AC0A-14F3ADA60344}" sibTransId="{A133CE63-8040-4DD0-BCE1-DCF429825356}"/>
    <dgm:cxn modelId="{BE0A1406-634C-4B05-A0A9-B96957E6D569}" type="presOf" srcId="{303CDA7E-3BFC-443C-B69A-F598E04ADBC9}" destId="{5DF61831-96CE-491E-A393-65DDDA1F43FC}" srcOrd="0" destOrd="0" presId="urn:microsoft.com/office/officeart/2005/8/layout/pyramid1"/>
    <dgm:cxn modelId="{CF21D431-6CEE-40F9-8393-9BC102528763}" type="presOf" srcId="{44A8096F-9A9F-4B38-B9E9-AA6052210BF6}" destId="{9F1DDC96-AE20-45D4-B08F-A59453DF2801}" srcOrd="0" destOrd="0" presId="urn:microsoft.com/office/officeart/2005/8/layout/pyramid1"/>
    <dgm:cxn modelId="{D36D6FB3-5ABD-4CFC-86E9-DFA8787184F7}" type="presOf" srcId="{B1F44C05-97E6-496B-888B-4ABF51CEC126}" destId="{A7313B6C-F408-4D45-A62A-3E9B17908007}" srcOrd="1" destOrd="0" presId="urn:microsoft.com/office/officeart/2005/8/layout/pyramid1"/>
    <dgm:cxn modelId="{77BBA085-C598-4B40-972B-247EA898FC68}" type="presOf" srcId="{B41221C9-3D6C-4F50-A789-66745278DFB1}" destId="{0E71F549-DC75-4903-8983-857B8650EFC2}" srcOrd="0" destOrd="0" presId="urn:microsoft.com/office/officeart/2005/8/layout/pyramid1"/>
    <dgm:cxn modelId="{E5986809-8460-465B-A568-FB7820F26690}" type="presOf" srcId="{44A8096F-9A9F-4B38-B9E9-AA6052210BF6}" destId="{256B572D-9724-4BE0-94B6-28AF21033933}" srcOrd="1" destOrd="0" presId="urn:microsoft.com/office/officeart/2005/8/layout/pyramid1"/>
    <dgm:cxn modelId="{033691B7-AA07-4244-B12D-836117C05FE2}" type="presOf" srcId="{B1F44C05-97E6-496B-888B-4ABF51CEC126}" destId="{A19634FB-CA82-48EF-A892-793F85D8BF89}" srcOrd="0" destOrd="0" presId="urn:microsoft.com/office/officeart/2005/8/layout/pyramid1"/>
    <dgm:cxn modelId="{D8ED1756-F721-436C-9A19-3CFE26EBA41F}" type="presParOf" srcId="{70F04D55-FADA-4CAB-BE79-6955E391F5C0}" destId="{E691D636-BA18-48D7-A018-27E5EA23D572}" srcOrd="0" destOrd="0" presId="urn:microsoft.com/office/officeart/2005/8/layout/pyramid1"/>
    <dgm:cxn modelId="{9954FEA7-8CDE-4B40-AAF9-F0EBE93D242B}" type="presParOf" srcId="{E691D636-BA18-48D7-A018-27E5EA23D572}" destId="{5DF61831-96CE-491E-A393-65DDDA1F43FC}" srcOrd="0" destOrd="0" presId="urn:microsoft.com/office/officeart/2005/8/layout/pyramid1"/>
    <dgm:cxn modelId="{593D1C14-F0B9-4CC3-A6DB-32D04BD6B485}" type="presParOf" srcId="{E691D636-BA18-48D7-A018-27E5EA23D572}" destId="{78278CBE-4E20-41F9-8B3E-F5011C50D1E0}" srcOrd="1" destOrd="0" presId="urn:microsoft.com/office/officeart/2005/8/layout/pyramid1"/>
    <dgm:cxn modelId="{EA546577-82A0-4E41-9157-0190B8F8C4BF}" type="presParOf" srcId="{70F04D55-FADA-4CAB-BE79-6955E391F5C0}" destId="{06D9FCD8-0033-405F-BE8A-02058AB913D0}" srcOrd="1" destOrd="0" presId="urn:microsoft.com/office/officeart/2005/8/layout/pyramid1"/>
    <dgm:cxn modelId="{0D799FF2-BC98-4B32-80C9-70510959C63B}" type="presParOf" srcId="{06D9FCD8-0033-405F-BE8A-02058AB913D0}" destId="{0E71F549-DC75-4903-8983-857B8650EFC2}" srcOrd="0" destOrd="0" presId="urn:microsoft.com/office/officeart/2005/8/layout/pyramid1"/>
    <dgm:cxn modelId="{744C5D29-DE9F-4021-917B-08FF0D2FB4EB}" type="presParOf" srcId="{06D9FCD8-0033-405F-BE8A-02058AB913D0}" destId="{82A022EA-8A9A-4C3C-AEAC-D3CAFC6CCC26}" srcOrd="1" destOrd="0" presId="urn:microsoft.com/office/officeart/2005/8/layout/pyramid1"/>
    <dgm:cxn modelId="{45F17C36-C201-4293-82D8-ECD8AD46BF4B}" type="presParOf" srcId="{70F04D55-FADA-4CAB-BE79-6955E391F5C0}" destId="{6E8E40E5-143C-4D87-8C8D-1074F99D4957}" srcOrd="2" destOrd="0" presId="urn:microsoft.com/office/officeart/2005/8/layout/pyramid1"/>
    <dgm:cxn modelId="{43037341-CAC7-40D6-99FB-3F41479116D8}" type="presParOf" srcId="{6E8E40E5-143C-4D87-8C8D-1074F99D4957}" destId="{46DE5ADF-882F-40B6-AA8E-4CE65F4B042B}" srcOrd="0" destOrd="0" presId="urn:microsoft.com/office/officeart/2005/8/layout/pyramid1"/>
    <dgm:cxn modelId="{7752F8C3-3CE2-4B09-BBA9-EE00253D86B8}" type="presParOf" srcId="{6E8E40E5-143C-4D87-8C8D-1074F99D4957}" destId="{690B4532-6F50-4D41-A996-C2CAABC05137}" srcOrd="1" destOrd="0" presId="urn:microsoft.com/office/officeart/2005/8/layout/pyramid1"/>
    <dgm:cxn modelId="{385804C6-98C4-4DAE-80CF-98EDF6BA7D08}" type="presParOf" srcId="{70F04D55-FADA-4CAB-BE79-6955E391F5C0}" destId="{469BE6D8-A8AD-43DD-9948-D12590AFCF59}" srcOrd="3" destOrd="0" presId="urn:microsoft.com/office/officeart/2005/8/layout/pyramid1"/>
    <dgm:cxn modelId="{DBBA5492-2E43-4871-ABB9-02514181460A}" type="presParOf" srcId="{469BE6D8-A8AD-43DD-9948-D12590AFCF59}" destId="{9F1DDC96-AE20-45D4-B08F-A59453DF2801}" srcOrd="0" destOrd="0" presId="urn:microsoft.com/office/officeart/2005/8/layout/pyramid1"/>
    <dgm:cxn modelId="{702A592E-32C5-4CC5-9618-AB00D7307897}" type="presParOf" srcId="{469BE6D8-A8AD-43DD-9948-D12590AFCF59}" destId="{256B572D-9724-4BE0-94B6-28AF21033933}" srcOrd="1" destOrd="0" presId="urn:microsoft.com/office/officeart/2005/8/layout/pyramid1"/>
    <dgm:cxn modelId="{68031F0A-C7FA-4CFD-9390-04C6390B7E11}" type="presParOf" srcId="{70F04D55-FADA-4CAB-BE79-6955E391F5C0}" destId="{810BB999-8095-4CA2-914B-9EE1F6F5020B}" srcOrd="4" destOrd="0" presId="urn:microsoft.com/office/officeart/2005/8/layout/pyramid1"/>
    <dgm:cxn modelId="{05DD4FBD-18D3-40B3-A6A8-5EDAD241BB14}" type="presParOf" srcId="{810BB999-8095-4CA2-914B-9EE1F6F5020B}" destId="{A19634FB-CA82-48EF-A892-793F85D8BF89}" srcOrd="0" destOrd="0" presId="urn:microsoft.com/office/officeart/2005/8/layout/pyramid1"/>
    <dgm:cxn modelId="{E0852BEB-6FE9-4E13-9007-15177DB4C874}" type="presParOf" srcId="{810BB999-8095-4CA2-914B-9EE1F6F5020B}" destId="{A7313B6C-F408-4D45-A62A-3E9B17908007}" srcOrd="1" destOrd="0" presId="urn:microsoft.com/office/officeart/2005/8/layout/pyramid1"/>
    <dgm:cxn modelId="{9993E724-732F-4566-B14D-1C5918F1D497}" type="presParOf" srcId="{70F04D55-FADA-4CAB-BE79-6955E391F5C0}" destId="{B90621C0-A4F3-4FB1-9D61-DECFDE37C2B4}" srcOrd="5" destOrd="0" presId="urn:microsoft.com/office/officeart/2005/8/layout/pyramid1"/>
    <dgm:cxn modelId="{A42D020C-BA6E-40F6-B045-020A79D94252}" type="presParOf" srcId="{B90621C0-A4F3-4FB1-9D61-DECFDE37C2B4}" destId="{9CFC94C4-42AC-4FDD-AADF-E1F2F9C804FD}" srcOrd="0" destOrd="0" presId="urn:microsoft.com/office/officeart/2005/8/layout/pyramid1"/>
    <dgm:cxn modelId="{A52332B1-113F-4275-95BB-6BC6A4CBBBEF}" type="presParOf" srcId="{B90621C0-A4F3-4FB1-9D61-DECFDE37C2B4}" destId="{717E7D31-95FA-473B-850E-5CF1B722524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83EBC-B201-47E9-ADFE-CBD0BEB765DD}" type="doc">
      <dgm:prSet loTypeId="urn:microsoft.com/office/officeart/2005/8/layout/pyramid1" loCatId="pyramid" qsTypeId="urn:microsoft.com/office/officeart/2005/8/quickstyle/simple1" qsCatId="simple" csTypeId="urn:microsoft.com/office/officeart/2005/8/colors/accent1_2" csCatId="accent1" phldr="1"/>
      <dgm:spPr/>
    </dgm:pt>
    <dgm:pt modelId="{303CDA7E-3BFC-443C-B69A-F598E04ADBC9}">
      <dgm:prSet phldrT="[Text]" custT="1"/>
      <dgm:spPr>
        <a:solidFill>
          <a:srgbClr val="7030A0"/>
        </a:solidFill>
      </dgm:spPr>
      <dgm:t>
        <a:bodyPr/>
        <a:lstStyle/>
        <a:p>
          <a:pPr algn="ctr"/>
          <a:endParaRPr lang="en-US" sz="1500" dirty="0">
            <a:solidFill>
              <a:schemeClr val="bg1"/>
            </a:solidFill>
            <a:latin typeface="+mn-lt"/>
          </a:endParaRPr>
        </a:p>
        <a:p>
          <a:pPr algn="ctr"/>
          <a:r>
            <a:rPr lang="en-US" sz="1500" dirty="0">
              <a:solidFill>
                <a:schemeClr val="bg1"/>
              </a:solidFill>
              <a:latin typeface="+mn-lt"/>
            </a:rPr>
            <a:t>Deaths</a:t>
          </a:r>
        </a:p>
      </dgm:t>
    </dgm:pt>
    <dgm:pt modelId="{C0F32BBD-E98B-4893-96FE-BC23B2E043EE}" type="parTrans" cxnId="{2EDA398F-7A59-4A62-9975-940F2DCB5D7E}">
      <dgm:prSet/>
      <dgm:spPr/>
      <dgm:t>
        <a:bodyPr/>
        <a:lstStyle/>
        <a:p>
          <a:endParaRPr lang="en-US"/>
        </a:p>
      </dgm:t>
    </dgm:pt>
    <dgm:pt modelId="{3AA85FEB-D2CC-4237-A041-CAE832BD1ED9}" type="sibTrans" cxnId="{2EDA398F-7A59-4A62-9975-940F2DCB5D7E}">
      <dgm:prSet/>
      <dgm:spPr/>
      <dgm:t>
        <a:bodyPr/>
        <a:lstStyle/>
        <a:p>
          <a:endParaRPr lang="en-US"/>
        </a:p>
      </dgm:t>
    </dgm:pt>
    <dgm:pt modelId="{B41221C9-3D6C-4F50-A789-66745278DFB1}">
      <dgm:prSet phldrT="[Text]" custT="1"/>
      <dgm:spPr>
        <a:solidFill>
          <a:schemeClr val="bg1">
            <a:lumMod val="75000"/>
          </a:schemeClr>
        </a:solidFill>
      </dgm:spPr>
      <dgm:t>
        <a:bodyPr/>
        <a:lstStyle/>
        <a:p>
          <a:r>
            <a:rPr lang="en-US" sz="1800" dirty="0">
              <a:solidFill>
                <a:schemeClr val="bg1"/>
              </a:solidFill>
              <a:latin typeface="+mn-lt"/>
            </a:rPr>
            <a:t>Near Misses</a:t>
          </a:r>
        </a:p>
      </dgm:t>
    </dgm:pt>
    <dgm:pt modelId="{5B33CC52-FFFC-4EA1-8E4B-BAFF37780232}" type="sibTrans" cxnId="{071725AB-971A-415E-AD07-AF4A31255D37}">
      <dgm:prSet/>
      <dgm:spPr/>
      <dgm:t>
        <a:bodyPr/>
        <a:lstStyle/>
        <a:p>
          <a:endParaRPr lang="en-US"/>
        </a:p>
      </dgm:t>
    </dgm:pt>
    <dgm:pt modelId="{80BE8BE5-B830-4B67-A27D-A70453906462}" type="parTrans" cxnId="{071725AB-971A-415E-AD07-AF4A31255D37}">
      <dgm:prSet/>
      <dgm:spPr/>
      <dgm:t>
        <a:bodyPr/>
        <a:lstStyle/>
        <a:p>
          <a:endParaRPr lang="en-US"/>
        </a:p>
      </dgm:t>
    </dgm:pt>
    <dgm:pt modelId="{C141D03D-C6C7-42B9-B4FB-3254E5DD285C}">
      <dgm:prSet phldrT="[Text]" custT="1"/>
      <dgm:spPr>
        <a:solidFill>
          <a:schemeClr val="bg1">
            <a:lumMod val="75000"/>
          </a:schemeClr>
        </a:solidFill>
      </dgm:spPr>
      <dgm:t>
        <a:bodyPr/>
        <a:lstStyle/>
        <a:p>
          <a:r>
            <a:rPr lang="en-US" sz="1800" dirty="0">
              <a:solidFill>
                <a:schemeClr val="bg1"/>
              </a:solidFill>
              <a:latin typeface="+mn-lt"/>
            </a:rPr>
            <a:t>Severe Maternal Morbidity</a:t>
          </a:r>
        </a:p>
      </dgm:t>
    </dgm:pt>
    <dgm:pt modelId="{A54C2A4F-915F-4574-BFDE-8FF11EAAEB89}" type="sibTrans" cxnId="{42E13753-DD1A-41C2-A2B3-7EA270FF5A54}">
      <dgm:prSet/>
      <dgm:spPr/>
      <dgm:t>
        <a:bodyPr/>
        <a:lstStyle/>
        <a:p>
          <a:endParaRPr lang="en-US"/>
        </a:p>
      </dgm:t>
    </dgm:pt>
    <dgm:pt modelId="{8623D4B0-868E-43CF-BDED-4EA5AD618312}" type="parTrans" cxnId="{42E13753-DD1A-41C2-A2B3-7EA270FF5A54}">
      <dgm:prSet/>
      <dgm:spPr/>
      <dgm:t>
        <a:bodyPr/>
        <a:lstStyle/>
        <a:p>
          <a:endParaRPr lang="en-US"/>
        </a:p>
      </dgm:t>
    </dgm:pt>
    <dgm:pt modelId="{44A8096F-9A9F-4B38-B9E9-AA6052210BF6}">
      <dgm:prSet phldrT="[Text]" custT="1"/>
      <dgm:spPr>
        <a:solidFill>
          <a:schemeClr val="bg1">
            <a:lumMod val="75000"/>
          </a:schemeClr>
        </a:solidFill>
      </dgm:spPr>
      <dgm:t>
        <a:bodyPr/>
        <a:lstStyle/>
        <a:p>
          <a:r>
            <a:rPr lang="en-US" sz="1800" dirty="0">
              <a:solidFill>
                <a:schemeClr val="bg1"/>
              </a:solidFill>
              <a:latin typeface="+mn-lt"/>
            </a:rPr>
            <a:t>Maternal Morbidity Requiring Hospitalization</a:t>
          </a:r>
        </a:p>
      </dgm:t>
    </dgm:pt>
    <dgm:pt modelId="{345A8699-1C22-4F0F-96C8-7CF9CCBE8D6C}" type="sibTrans" cxnId="{0DAA8EE8-42EA-486B-8EC5-BC2BB3CA057C}">
      <dgm:prSet/>
      <dgm:spPr/>
      <dgm:t>
        <a:bodyPr/>
        <a:lstStyle/>
        <a:p>
          <a:endParaRPr lang="en-US"/>
        </a:p>
      </dgm:t>
    </dgm:pt>
    <dgm:pt modelId="{FB21399A-8E5E-4F25-9C3D-2A4D06850C8A}" type="parTrans" cxnId="{0DAA8EE8-42EA-486B-8EC5-BC2BB3CA057C}">
      <dgm:prSet/>
      <dgm:spPr/>
      <dgm:t>
        <a:bodyPr/>
        <a:lstStyle/>
        <a:p>
          <a:endParaRPr lang="en-US"/>
        </a:p>
      </dgm:t>
    </dgm:pt>
    <dgm:pt modelId="{B1F44C05-97E6-496B-888B-4ABF51CEC126}">
      <dgm:prSet phldrT="[Text]" custT="1"/>
      <dgm:spPr>
        <a:solidFill>
          <a:schemeClr val="bg1">
            <a:lumMod val="75000"/>
          </a:schemeClr>
        </a:solidFill>
      </dgm:spPr>
      <dgm:t>
        <a:bodyPr/>
        <a:lstStyle/>
        <a:p>
          <a:r>
            <a:rPr lang="en-US" sz="1800" dirty="0">
              <a:solidFill>
                <a:schemeClr val="bg1"/>
              </a:solidFill>
              <a:latin typeface="+mn-lt"/>
            </a:rPr>
            <a:t>Maternal Morbidity Resulting in Emergency Department Visit</a:t>
          </a:r>
        </a:p>
      </dgm:t>
    </dgm:pt>
    <dgm:pt modelId="{8F31BE10-A114-428B-8AD1-D37F85CE86BF}" type="sibTrans" cxnId="{E9545FF6-9A8D-410D-957D-9BD5AEAEC8A5}">
      <dgm:prSet/>
      <dgm:spPr/>
      <dgm:t>
        <a:bodyPr/>
        <a:lstStyle/>
        <a:p>
          <a:endParaRPr lang="en-US"/>
        </a:p>
      </dgm:t>
    </dgm:pt>
    <dgm:pt modelId="{BF55F2CF-CEFA-4DF9-8211-BCFFF2B0631B}" type="parTrans" cxnId="{E9545FF6-9A8D-410D-957D-9BD5AEAEC8A5}">
      <dgm:prSet/>
      <dgm:spPr/>
      <dgm:t>
        <a:bodyPr/>
        <a:lstStyle/>
        <a:p>
          <a:endParaRPr lang="en-US"/>
        </a:p>
      </dgm:t>
    </dgm:pt>
    <dgm:pt modelId="{E4C6768E-318B-45CE-88E0-91BD043E6636}">
      <dgm:prSet phldrT="[Text]" custT="1"/>
      <dgm:spPr>
        <a:solidFill>
          <a:schemeClr val="bg1">
            <a:lumMod val="75000"/>
          </a:schemeClr>
        </a:solidFill>
      </dgm:spPr>
      <dgm:t>
        <a:bodyPr/>
        <a:lstStyle/>
        <a:p>
          <a:r>
            <a:rPr lang="en-US" sz="2000" dirty="0">
              <a:solidFill>
                <a:schemeClr val="bg1"/>
              </a:solidFill>
              <a:latin typeface="+mn-lt"/>
            </a:rPr>
            <a:t>Maternal Morbidity Resulting in Primary Care Visit</a:t>
          </a:r>
        </a:p>
      </dgm:t>
    </dgm:pt>
    <dgm:pt modelId="{A133CE63-8040-4DD0-BCE1-DCF429825356}" type="sibTrans" cxnId="{38CD5EEC-364D-4B67-B528-04179BE89612}">
      <dgm:prSet/>
      <dgm:spPr/>
      <dgm:t>
        <a:bodyPr/>
        <a:lstStyle/>
        <a:p>
          <a:endParaRPr lang="en-US"/>
        </a:p>
      </dgm:t>
    </dgm:pt>
    <dgm:pt modelId="{DAF3B227-A03F-498B-AC0A-14F3ADA60344}" type="parTrans" cxnId="{38CD5EEC-364D-4B67-B528-04179BE89612}">
      <dgm:prSet/>
      <dgm:spPr/>
      <dgm:t>
        <a:bodyPr/>
        <a:lstStyle/>
        <a:p>
          <a:endParaRPr lang="en-US"/>
        </a:p>
      </dgm:t>
    </dgm:pt>
    <dgm:pt modelId="{70F04D55-FADA-4CAB-BE79-6955E391F5C0}" type="pres">
      <dgm:prSet presAssocID="{FEA83EBC-B201-47E9-ADFE-CBD0BEB765DD}" presName="Name0" presStyleCnt="0">
        <dgm:presLayoutVars>
          <dgm:dir/>
          <dgm:animLvl val="lvl"/>
          <dgm:resizeHandles val="exact"/>
        </dgm:presLayoutVars>
      </dgm:prSet>
      <dgm:spPr/>
    </dgm:pt>
    <dgm:pt modelId="{E691D636-BA18-48D7-A018-27E5EA23D572}" type="pres">
      <dgm:prSet presAssocID="{303CDA7E-3BFC-443C-B69A-F598E04ADBC9}" presName="Name8" presStyleCnt="0"/>
      <dgm:spPr/>
    </dgm:pt>
    <dgm:pt modelId="{5DF61831-96CE-491E-A393-65DDDA1F43FC}" type="pres">
      <dgm:prSet presAssocID="{303CDA7E-3BFC-443C-B69A-F598E04ADBC9}" presName="level" presStyleLbl="node1" presStyleIdx="0" presStyleCnt="6" custLinFactNeighborX="1552">
        <dgm:presLayoutVars>
          <dgm:chMax val="1"/>
          <dgm:bulletEnabled val="1"/>
        </dgm:presLayoutVars>
      </dgm:prSet>
      <dgm:spPr/>
      <dgm:t>
        <a:bodyPr/>
        <a:lstStyle/>
        <a:p>
          <a:endParaRPr lang="en-US"/>
        </a:p>
      </dgm:t>
    </dgm:pt>
    <dgm:pt modelId="{78278CBE-4E20-41F9-8B3E-F5011C50D1E0}" type="pres">
      <dgm:prSet presAssocID="{303CDA7E-3BFC-443C-B69A-F598E04ADBC9}" presName="levelTx" presStyleLbl="revTx" presStyleIdx="0" presStyleCnt="0">
        <dgm:presLayoutVars>
          <dgm:chMax val="1"/>
          <dgm:bulletEnabled val="1"/>
        </dgm:presLayoutVars>
      </dgm:prSet>
      <dgm:spPr/>
      <dgm:t>
        <a:bodyPr/>
        <a:lstStyle/>
        <a:p>
          <a:endParaRPr lang="en-US"/>
        </a:p>
      </dgm:t>
    </dgm:pt>
    <dgm:pt modelId="{06D9FCD8-0033-405F-BE8A-02058AB913D0}" type="pres">
      <dgm:prSet presAssocID="{B41221C9-3D6C-4F50-A789-66745278DFB1}" presName="Name8" presStyleCnt="0"/>
      <dgm:spPr/>
    </dgm:pt>
    <dgm:pt modelId="{0E71F549-DC75-4903-8983-857B8650EFC2}" type="pres">
      <dgm:prSet presAssocID="{B41221C9-3D6C-4F50-A789-66745278DFB1}" presName="level" presStyleLbl="node1" presStyleIdx="1" presStyleCnt="6" custLinFactNeighborX="1164">
        <dgm:presLayoutVars>
          <dgm:chMax val="1"/>
          <dgm:bulletEnabled val="1"/>
        </dgm:presLayoutVars>
      </dgm:prSet>
      <dgm:spPr/>
      <dgm:t>
        <a:bodyPr/>
        <a:lstStyle/>
        <a:p>
          <a:endParaRPr lang="en-US"/>
        </a:p>
      </dgm:t>
    </dgm:pt>
    <dgm:pt modelId="{82A022EA-8A9A-4C3C-AEAC-D3CAFC6CCC26}" type="pres">
      <dgm:prSet presAssocID="{B41221C9-3D6C-4F50-A789-66745278DFB1}" presName="levelTx" presStyleLbl="revTx" presStyleIdx="0" presStyleCnt="0">
        <dgm:presLayoutVars>
          <dgm:chMax val="1"/>
          <dgm:bulletEnabled val="1"/>
        </dgm:presLayoutVars>
      </dgm:prSet>
      <dgm:spPr/>
      <dgm:t>
        <a:bodyPr/>
        <a:lstStyle/>
        <a:p>
          <a:endParaRPr lang="en-US"/>
        </a:p>
      </dgm:t>
    </dgm:pt>
    <dgm:pt modelId="{6E8E40E5-143C-4D87-8C8D-1074F99D4957}" type="pres">
      <dgm:prSet presAssocID="{C141D03D-C6C7-42B9-B4FB-3254E5DD285C}" presName="Name8" presStyleCnt="0"/>
      <dgm:spPr/>
    </dgm:pt>
    <dgm:pt modelId="{46DE5ADF-882F-40B6-AA8E-4CE65F4B042B}" type="pres">
      <dgm:prSet presAssocID="{C141D03D-C6C7-42B9-B4FB-3254E5DD285C}" presName="level" presStyleLbl="node1" presStyleIdx="2" presStyleCnt="6" custLinFactNeighborX="776">
        <dgm:presLayoutVars>
          <dgm:chMax val="1"/>
          <dgm:bulletEnabled val="1"/>
        </dgm:presLayoutVars>
      </dgm:prSet>
      <dgm:spPr/>
      <dgm:t>
        <a:bodyPr/>
        <a:lstStyle/>
        <a:p>
          <a:endParaRPr lang="en-US"/>
        </a:p>
      </dgm:t>
    </dgm:pt>
    <dgm:pt modelId="{690B4532-6F50-4D41-A996-C2CAABC05137}" type="pres">
      <dgm:prSet presAssocID="{C141D03D-C6C7-42B9-B4FB-3254E5DD285C}" presName="levelTx" presStyleLbl="revTx" presStyleIdx="0" presStyleCnt="0">
        <dgm:presLayoutVars>
          <dgm:chMax val="1"/>
          <dgm:bulletEnabled val="1"/>
        </dgm:presLayoutVars>
      </dgm:prSet>
      <dgm:spPr/>
      <dgm:t>
        <a:bodyPr/>
        <a:lstStyle/>
        <a:p>
          <a:endParaRPr lang="en-US"/>
        </a:p>
      </dgm:t>
    </dgm:pt>
    <dgm:pt modelId="{469BE6D8-A8AD-43DD-9948-D12590AFCF59}" type="pres">
      <dgm:prSet presAssocID="{44A8096F-9A9F-4B38-B9E9-AA6052210BF6}" presName="Name8" presStyleCnt="0"/>
      <dgm:spPr/>
    </dgm:pt>
    <dgm:pt modelId="{9F1DDC96-AE20-45D4-B08F-A59453DF2801}" type="pres">
      <dgm:prSet presAssocID="{44A8096F-9A9F-4B38-B9E9-AA6052210BF6}" presName="level" presStyleLbl="node1" presStyleIdx="3" presStyleCnt="6" custLinFactNeighborX="582">
        <dgm:presLayoutVars>
          <dgm:chMax val="1"/>
          <dgm:bulletEnabled val="1"/>
        </dgm:presLayoutVars>
      </dgm:prSet>
      <dgm:spPr/>
      <dgm:t>
        <a:bodyPr/>
        <a:lstStyle/>
        <a:p>
          <a:endParaRPr lang="en-US"/>
        </a:p>
      </dgm:t>
    </dgm:pt>
    <dgm:pt modelId="{256B572D-9724-4BE0-94B6-28AF21033933}" type="pres">
      <dgm:prSet presAssocID="{44A8096F-9A9F-4B38-B9E9-AA6052210BF6}" presName="levelTx" presStyleLbl="revTx" presStyleIdx="0" presStyleCnt="0">
        <dgm:presLayoutVars>
          <dgm:chMax val="1"/>
          <dgm:bulletEnabled val="1"/>
        </dgm:presLayoutVars>
      </dgm:prSet>
      <dgm:spPr/>
      <dgm:t>
        <a:bodyPr/>
        <a:lstStyle/>
        <a:p>
          <a:endParaRPr lang="en-US"/>
        </a:p>
      </dgm:t>
    </dgm:pt>
    <dgm:pt modelId="{810BB999-8095-4CA2-914B-9EE1F6F5020B}" type="pres">
      <dgm:prSet presAssocID="{B1F44C05-97E6-496B-888B-4ABF51CEC126}" presName="Name8" presStyleCnt="0"/>
      <dgm:spPr/>
    </dgm:pt>
    <dgm:pt modelId="{A19634FB-CA82-48EF-A892-793F85D8BF89}" type="pres">
      <dgm:prSet presAssocID="{B1F44C05-97E6-496B-888B-4ABF51CEC126}" presName="level" presStyleLbl="node1" presStyleIdx="4" presStyleCnt="6" custLinFactNeighborX="466">
        <dgm:presLayoutVars>
          <dgm:chMax val="1"/>
          <dgm:bulletEnabled val="1"/>
        </dgm:presLayoutVars>
      </dgm:prSet>
      <dgm:spPr/>
      <dgm:t>
        <a:bodyPr/>
        <a:lstStyle/>
        <a:p>
          <a:endParaRPr lang="en-US"/>
        </a:p>
      </dgm:t>
    </dgm:pt>
    <dgm:pt modelId="{A7313B6C-F408-4D45-A62A-3E9B17908007}" type="pres">
      <dgm:prSet presAssocID="{B1F44C05-97E6-496B-888B-4ABF51CEC126}" presName="levelTx" presStyleLbl="revTx" presStyleIdx="0" presStyleCnt="0">
        <dgm:presLayoutVars>
          <dgm:chMax val="1"/>
          <dgm:bulletEnabled val="1"/>
        </dgm:presLayoutVars>
      </dgm:prSet>
      <dgm:spPr/>
      <dgm:t>
        <a:bodyPr/>
        <a:lstStyle/>
        <a:p>
          <a:endParaRPr lang="en-US"/>
        </a:p>
      </dgm:t>
    </dgm:pt>
    <dgm:pt modelId="{B90621C0-A4F3-4FB1-9D61-DECFDE37C2B4}" type="pres">
      <dgm:prSet presAssocID="{E4C6768E-318B-45CE-88E0-91BD043E6636}" presName="Name8" presStyleCnt="0"/>
      <dgm:spPr/>
    </dgm:pt>
    <dgm:pt modelId="{9CFC94C4-42AC-4FDD-AADF-E1F2F9C804FD}" type="pres">
      <dgm:prSet presAssocID="{E4C6768E-318B-45CE-88E0-91BD043E6636}" presName="level" presStyleLbl="node1" presStyleIdx="5" presStyleCnt="6" custLinFactNeighborX="388">
        <dgm:presLayoutVars>
          <dgm:chMax val="1"/>
          <dgm:bulletEnabled val="1"/>
        </dgm:presLayoutVars>
      </dgm:prSet>
      <dgm:spPr/>
      <dgm:t>
        <a:bodyPr/>
        <a:lstStyle/>
        <a:p>
          <a:endParaRPr lang="en-US"/>
        </a:p>
      </dgm:t>
    </dgm:pt>
    <dgm:pt modelId="{717E7D31-95FA-473B-850E-5CF1B7225241}" type="pres">
      <dgm:prSet presAssocID="{E4C6768E-318B-45CE-88E0-91BD043E6636}" presName="levelTx" presStyleLbl="revTx" presStyleIdx="0" presStyleCnt="0">
        <dgm:presLayoutVars>
          <dgm:chMax val="1"/>
          <dgm:bulletEnabled val="1"/>
        </dgm:presLayoutVars>
      </dgm:prSet>
      <dgm:spPr/>
      <dgm:t>
        <a:bodyPr/>
        <a:lstStyle/>
        <a:p>
          <a:endParaRPr lang="en-US"/>
        </a:p>
      </dgm:t>
    </dgm:pt>
  </dgm:ptLst>
  <dgm:cxnLst>
    <dgm:cxn modelId="{04B501AB-8B61-46A9-8A8A-1B4992CDF9E0}" type="presOf" srcId="{C141D03D-C6C7-42B9-B4FB-3254E5DD285C}" destId="{46DE5ADF-882F-40B6-AA8E-4CE65F4B042B}" srcOrd="0" destOrd="0" presId="urn:microsoft.com/office/officeart/2005/8/layout/pyramid1"/>
    <dgm:cxn modelId="{42E13753-DD1A-41C2-A2B3-7EA270FF5A54}" srcId="{FEA83EBC-B201-47E9-ADFE-CBD0BEB765DD}" destId="{C141D03D-C6C7-42B9-B4FB-3254E5DD285C}" srcOrd="2" destOrd="0" parTransId="{8623D4B0-868E-43CF-BDED-4EA5AD618312}" sibTransId="{A54C2A4F-915F-4574-BFDE-8FF11EAAEB89}"/>
    <dgm:cxn modelId="{071725AB-971A-415E-AD07-AF4A31255D37}" srcId="{FEA83EBC-B201-47E9-ADFE-CBD0BEB765DD}" destId="{B41221C9-3D6C-4F50-A789-66745278DFB1}" srcOrd="1" destOrd="0" parTransId="{80BE8BE5-B830-4B67-A27D-A70453906462}" sibTransId="{5B33CC52-FFFC-4EA1-8E4B-BAFF37780232}"/>
    <dgm:cxn modelId="{602D03A8-2B1F-42F5-B4E8-8D21EFB51D1F}" type="presOf" srcId="{B41221C9-3D6C-4F50-A789-66745278DFB1}" destId="{82A022EA-8A9A-4C3C-AEAC-D3CAFC6CCC26}" srcOrd="1" destOrd="0" presId="urn:microsoft.com/office/officeart/2005/8/layout/pyramid1"/>
    <dgm:cxn modelId="{BB73A700-451F-4CBD-BD05-E1FD77F82E57}" type="presOf" srcId="{E4C6768E-318B-45CE-88E0-91BD043E6636}" destId="{9CFC94C4-42AC-4FDD-AADF-E1F2F9C804FD}" srcOrd="0" destOrd="0" presId="urn:microsoft.com/office/officeart/2005/8/layout/pyramid1"/>
    <dgm:cxn modelId="{FC8A1507-8B92-4AE5-A44F-F704EB354935}" type="presOf" srcId="{E4C6768E-318B-45CE-88E0-91BD043E6636}" destId="{717E7D31-95FA-473B-850E-5CF1B7225241}" srcOrd="1" destOrd="0" presId="urn:microsoft.com/office/officeart/2005/8/layout/pyramid1"/>
    <dgm:cxn modelId="{F57D0840-9ACC-4970-81D4-C2DF115F88D7}" type="presOf" srcId="{C141D03D-C6C7-42B9-B4FB-3254E5DD285C}" destId="{690B4532-6F50-4D41-A996-C2CAABC05137}" srcOrd="1" destOrd="0" presId="urn:microsoft.com/office/officeart/2005/8/layout/pyramid1"/>
    <dgm:cxn modelId="{0DAA8EE8-42EA-486B-8EC5-BC2BB3CA057C}" srcId="{FEA83EBC-B201-47E9-ADFE-CBD0BEB765DD}" destId="{44A8096F-9A9F-4B38-B9E9-AA6052210BF6}" srcOrd="3" destOrd="0" parTransId="{FB21399A-8E5E-4F25-9C3D-2A4D06850C8A}" sibTransId="{345A8699-1C22-4F0F-96C8-7CF9CCBE8D6C}"/>
    <dgm:cxn modelId="{7DCA793A-8E35-4849-A38F-A71695B37DE9}" type="presOf" srcId="{FEA83EBC-B201-47E9-ADFE-CBD0BEB765DD}" destId="{70F04D55-FADA-4CAB-BE79-6955E391F5C0}" srcOrd="0" destOrd="0" presId="urn:microsoft.com/office/officeart/2005/8/layout/pyramid1"/>
    <dgm:cxn modelId="{C94F9BC6-586B-4AEA-AD72-FEAB057B8F0A}" type="presOf" srcId="{303CDA7E-3BFC-443C-B69A-F598E04ADBC9}" destId="{78278CBE-4E20-41F9-8B3E-F5011C50D1E0}" srcOrd="1" destOrd="0" presId="urn:microsoft.com/office/officeart/2005/8/layout/pyramid1"/>
    <dgm:cxn modelId="{2EDA398F-7A59-4A62-9975-940F2DCB5D7E}" srcId="{FEA83EBC-B201-47E9-ADFE-CBD0BEB765DD}" destId="{303CDA7E-3BFC-443C-B69A-F598E04ADBC9}" srcOrd="0" destOrd="0" parTransId="{C0F32BBD-E98B-4893-96FE-BC23B2E043EE}" sibTransId="{3AA85FEB-D2CC-4237-A041-CAE832BD1ED9}"/>
    <dgm:cxn modelId="{E9545FF6-9A8D-410D-957D-9BD5AEAEC8A5}" srcId="{FEA83EBC-B201-47E9-ADFE-CBD0BEB765DD}" destId="{B1F44C05-97E6-496B-888B-4ABF51CEC126}" srcOrd="4" destOrd="0" parTransId="{BF55F2CF-CEFA-4DF9-8211-BCFFF2B0631B}" sibTransId="{8F31BE10-A114-428B-8AD1-D37F85CE86BF}"/>
    <dgm:cxn modelId="{38CD5EEC-364D-4B67-B528-04179BE89612}" srcId="{FEA83EBC-B201-47E9-ADFE-CBD0BEB765DD}" destId="{E4C6768E-318B-45CE-88E0-91BD043E6636}" srcOrd="5" destOrd="0" parTransId="{DAF3B227-A03F-498B-AC0A-14F3ADA60344}" sibTransId="{A133CE63-8040-4DD0-BCE1-DCF429825356}"/>
    <dgm:cxn modelId="{BE0A1406-634C-4B05-A0A9-B96957E6D569}" type="presOf" srcId="{303CDA7E-3BFC-443C-B69A-F598E04ADBC9}" destId="{5DF61831-96CE-491E-A393-65DDDA1F43FC}" srcOrd="0" destOrd="0" presId="urn:microsoft.com/office/officeart/2005/8/layout/pyramid1"/>
    <dgm:cxn modelId="{CF21D431-6CEE-40F9-8393-9BC102528763}" type="presOf" srcId="{44A8096F-9A9F-4B38-B9E9-AA6052210BF6}" destId="{9F1DDC96-AE20-45D4-B08F-A59453DF2801}" srcOrd="0" destOrd="0" presId="urn:microsoft.com/office/officeart/2005/8/layout/pyramid1"/>
    <dgm:cxn modelId="{D36D6FB3-5ABD-4CFC-86E9-DFA8787184F7}" type="presOf" srcId="{B1F44C05-97E6-496B-888B-4ABF51CEC126}" destId="{A7313B6C-F408-4D45-A62A-3E9B17908007}" srcOrd="1" destOrd="0" presId="urn:microsoft.com/office/officeart/2005/8/layout/pyramid1"/>
    <dgm:cxn modelId="{77BBA085-C598-4B40-972B-247EA898FC68}" type="presOf" srcId="{B41221C9-3D6C-4F50-A789-66745278DFB1}" destId="{0E71F549-DC75-4903-8983-857B8650EFC2}" srcOrd="0" destOrd="0" presId="urn:microsoft.com/office/officeart/2005/8/layout/pyramid1"/>
    <dgm:cxn modelId="{E5986809-8460-465B-A568-FB7820F26690}" type="presOf" srcId="{44A8096F-9A9F-4B38-B9E9-AA6052210BF6}" destId="{256B572D-9724-4BE0-94B6-28AF21033933}" srcOrd="1" destOrd="0" presId="urn:microsoft.com/office/officeart/2005/8/layout/pyramid1"/>
    <dgm:cxn modelId="{033691B7-AA07-4244-B12D-836117C05FE2}" type="presOf" srcId="{B1F44C05-97E6-496B-888B-4ABF51CEC126}" destId="{A19634FB-CA82-48EF-A892-793F85D8BF89}" srcOrd="0" destOrd="0" presId="urn:microsoft.com/office/officeart/2005/8/layout/pyramid1"/>
    <dgm:cxn modelId="{D8ED1756-F721-436C-9A19-3CFE26EBA41F}" type="presParOf" srcId="{70F04D55-FADA-4CAB-BE79-6955E391F5C0}" destId="{E691D636-BA18-48D7-A018-27E5EA23D572}" srcOrd="0" destOrd="0" presId="urn:microsoft.com/office/officeart/2005/8/layout/pyramid1"/>
    <dgm:cxn modelId="{9954FEA7-8CDE-4B40-AAF9-F0EBE93D242B}" type="presParOf" srcId="{E691D636-BA18-48D7-A018-27E5EA23D572}" destId="{5DF61831-96CE-491E-A393-65DDDA1F43FC}" srcOrd="0" destOrd="0" presId="urn:microsoft.com/office/officeart/2005/8/layout/pyramid1"/>
    <dgm:cxn modelId="{593D1C14-F0B9-4CC3-A6DB-32D04BD6B485}" type="presParOf" srcId="{E691D636-BA18-48D7-A018-27E5EA23D572}" destId="{78278CBE-4E20-41F9-8B3E-F5011C50D1E0}" srcOrd="1" destOrd="0" presId="urn:microsoft.com/office/officeart/2005/8/layout/pyramid1"/>
    <dgm:cxn modelId="{EA546577-82A0-4E41-9157-0190B8F8C4BF}" type="presParOf" srcId="{70F04D55-FADA-4CAB-BE79-6955E391F5C0}" destId="{06D9FCD8-0033-405F-BE8A-02058AB913D0}" srcOrd="1" destOrd="0" presId="urn:microsoft.com/office/officeart/2005/8/layout/pyramid1"/>
    <dgm:cxn modelId="{0D799FF2-BC98-4B32-80C9-70510959C63B}" type="presParOf" srcId="{06D9FCD8-0033-405F-BE8A-02058AB913D0}" destId="{0E71F549-DC75-4903-8983-857B8650EFC2}" srcOrd="0" destOrd="0" presId="urn:microsoft.com/office/officeart/2005/8/layout/pyramid1"/>
    <dgm:cxn modelId="{744C5D29-DE9F-4021-917B-08FF0D2FB4EB}" type="presParOf" srcId="{06D9FCD8-0033-405F-BE8A-02058AB913D0}" destId="{82A022EA-8A9A-4C3C-AEAC-D3CAFC6CCC26}" srcOrd="1" destOrd="0" presId="urn:microsoft.com/office/officeart/2005/8/layout/pyramid1"/>
    <dgm:cxn modelId="{45F17C36-C201-4293-82D8-ECD8AD46BF4B}" type="presParOf" srcId="{70F04D55-FADA-4CAB-BE79-6955E391F5C0}" destId="{6E8E40E5-143C-4D87-8C8D-1074F99D4957}" srcOrd="2" destOrd="0" presId="urn:microsoft.com/office/officeart/2005/8/layout/pyramid1"/>
    <dgm:cxn modelId="{43037341-CAC7-40D6-99FB-3F41479116D8}" type="presParOf" srcId="{6E8E40E5-143C-4D87-8C8D-1074F99D4957}" destId="{46DE5ADF-882F-40B6-AA8E-4CE65F4B042B}" srcOrd="0" destOrd="0" presId="urn:microsoft.com/office/officeart/2005/8/layout/pyramid1"/>
    <dgm:cxn modelId="{7752F8C3-3CE2-4B09-BBA9-EE00253D86B8}" type="presParOf" srcId="{6E8E40E5-143C-4D87-8C8D-1074F99D4957}" destId="{690B4532-6F50-4D41-A996-C2CAABC05137}" srcOrd="1" destOrd="0" presId="urn:microsoft.com/office/officeart/2005/8/layout/pyramid1"/>
    <dgm:cxn modelId="{385804C6-98C4-4DAE-80CF-98EDF6BA7D08}" type="presParOf" srcId="{70F04D55-FADA-4CAB-BE79-6955E391F5C0}" destId="{469BE6D8-A8AD-43DD-9948-D12590AFCF59}" srcOrd="3" destOrd="0" presId="urn:microsoft.com/office/officeart/2005/8/layout/pyramid1"/>
    <dgm:cxn modelId="{DBBA5492-2E43-4871-ABB9-02514181460A}" type="presParOf" srcId="{469BE6D8-A8AD-43DD-9948-D12590AFCF59}" destId="{9F1DDC96-AE20-45D4-B08F-A59453DF2801}" srcOrd="0" destOrd="0" presId="urn:microsoft.com/office/officeart/2005/8/layout/pyramid1"/>
    <dgm:cxn modelId="{702A592E-32C5-4CC5-9618-AB00D7307897}" type="presParOf" srcId="{469BE6D8-A8AD-43DD-9948-D12590AFCF59}" destId="{256B572D-9724-4BE0-94B6-28AF21033933}" srcOrd="1" destOrd="0" presId="urn:microsoft.com/office/officeart/2005/8/layout/pyramid1"/>
    <dgm:cxn modelId="{68031F0A-C7FA-4CFD-9390-04C6390B7E11}" type="presParOf" srcId="{70F04D55-FADA-4CAB-BE79-6955E391F5C0}" destId="{810BB999-8095-4CA2-914B-9EE1F6F5020B}" srcOrd="4" destOrd="0" presId="urn:microsoft.com/office/officeart/2005/8/layout/pyramid1"/>
    <dgm:cxn modelId="{05DD4FBD-18D3-40B3-A6A8-5EDAD241BB14}" type="presParOf" srcId="{810BB999-8095-4CA2-914B-9EE1F6F5020B}" destId="{A19634FB-CA82-48EF-A892-793F85D8BF89}" srcOrd="0" destOrd="0" presId="urn:microsoft.com/office/officeart/2005/8/layout/pyramid1"/>
    <dgm:cxn modelId="{E0852BEB-6FE9-4E13-9007-15177DB4C874}" type="presParOf" srcId="{810BB999-8095-4CA2-914B-9EE1F6F5020B}" destId="{A7313B6C-F408-4D45-A62A-3E9B17908007}" srcOrd="1" destOrd="0" presId="urn:microsoft.com/office/officeart/2005/8/layout/pyramid1"/>
    <dgm:cxn modelId="{9993E724-732F-4566-B14D-1C5918F1D497}" type="presParOf" srcId="{70F04D55-FADA-4CAB-BE79-6955E391F5C0}" destId="{B90621C0-A4F3-4FB1-9D61-DECFDE37C2B4}" srcOrd="5" destOrd="0" presId="urn:microsoft.com/office/officeart/2005/8/layout/pyramid1"/>
    <dgm:cxn modelId="{A42D020C-BA6E-40F6-B045-020A79D94252}" type="presParOf" srcId="{B90621C0-A4F3-4FB1-9D61-DECFDE37C2B4}" destId="{9CFC94C4-42AC-4FDD-AADF-E1F2F9C804FD}" srcOrd="0" destOrd="0" presId="urn:microsoft.com/office/officeart/2005/8/layout/pyramid1"/>
    <dgm:cxn modelId="{A52332B1-113F-4275-95BB-6BC6A4CBBBEF}" type="presParOf" srcId="{B90621C0-A4F3-4FB1-9D61-DECFDE37C2B4}" destId="{717E7D31-95FA-473B-850E-5CF1B722524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027F4-9678-49CA-82FD-157F1C92BE8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CD2DDD28-7A2F-4865-ACB8-F6DDDFB1642A}">
      <dgm:prSet phldrT="[Text]" custT="1"/>
      <dgm:spPr/>
      <dgm:t>
        <a:bodyPr/>
        <a:lstStyle/>
        <a:p>
          <a:r>
            <a:rPr lang="en-US" sz="1800" b="1" dirty="0"/>
            <a:t>Eliminate preventable maternal deaths</a:t>
          </a:r>
        </a:p>
      </dgm:t>
    </dgm:pt>
    <dgm:pt modelId="{C1527C95-4745-44A5-8B17-D40B1076A1EB}" type="parTrans" cxnId="{0605F823-1E53-4E3D-8EE1-322D0EF9A082}">
      <dgm:prSet/>
      <dgm:spPr/>
      <dgm:t>
        <a:bodyPr/>
        <a:lstStyle/>
        <a:p>
          <a:endParaRPr lang="en-US"/>
        </a:p>
      </dgm:t>
    </dgm:pt>
    <dgm:pt modelId="{F4E18F1C-1652-4BE3-A399-2223089B5EE0}" type="sibTrans" cxnId="{0605F823-1E53-4E3D-8EE1-322D0EF9A082}">
      <dgm:prSet/>
      <dgm:spPr/>
      <dgm:t>
        <a:bodyPr/>
        <a:lstStyle/>
        <a:p>
          <a:endParaRPr lang="en-US"/>
        </a:p>
      </dgm:t>
    </dgm:pt>
    <dgm:pt modelId="{C354EA8C-DA58-4FB1-B523-D74DCDD494B1}">
      <dgm:prSet phldrT="[Text]" custT="1"/>
      <dgm:spPr/>
      <dgm:t>
        <a:bodyPr/>
        <a:lstStyle/>
        <a:p>
          <a:r>
            <a:rPr lang="en-US" sz="1800" b="1" dirty="0"/>
            <a:t>Improve population health of women</a:t>
          </a:r>
        </a:p>
      </dgm:t>
    </dgm:pt>
    <dgm:pt modelId="{CB8D5400-5BA8-4B77-B0E9-C74655B04EDC}" type="parTrans" cxnId="{7D5D5042-7965-40CD-A2E0-5EB248A56B07}">
      <dgm:prSet/>
      <dgm:spPr/>
      <dgm:t>
        <a:bodyPr/>
        <a:lstStyle/>
        <a:p>
          <a:endParaRPr lang="en-US"/>
        </a:p>
      </dgm:t>
    </dgm:pt>
    <dgm:pt modelId="{6659B9EC-82A7-450C-BD46-F241279E4762}" type="sibTrans" cxnId="{7D5D5042-7965-40CD-A2E0-5EB248A56B07}">
      <dgm:prSet/>
      <dgm:spPr/>
      <dgm:t>
        <a:bodyPr/>
        <a:lstStyle/>
        <a:p>
          <a:endParaRPr lang="en-US"/>
        </a:p>
      </dgm:t>
    </dgm:pt>
    <dgm:pt modelId="{69273317-C530-47E0-97AB-333FBF495CB4}">
      <dgm:prSet phldrT="[Text]" custT="1"/>
      <dgm:spPr/>
      <dgm:t>
        <a:bodyPr/>
        <a:lstStyle/>
        <a:p>
          <a:r>
            <a:rPr lang="en-US" sz="1800" b="1" dirty="0"/>
            <a:t>Reduce maternal morbidity</a:t>
          </a:r>
        </a:p>
      </dgm:t>
    </dgm:pt>
    <dgm:pt modelId="{FF97402C-F7BA-4ED2-ABF5-929572002CBE}" type="sibTrans" cxnId="{A8165ED2-2A51-47EB-9366-F81ACA4D7DEF}">
      <dgm:prSet/>
      <dgm:spPr>
        <a:noFill/>
        <a:ln>
          <a:noFill/>
        </a:ln>
      </dgm:spPr>
      <dgm:t>
        <a:bodyPr/>
        <a:lstStyle/>
        <a:p>
          <a:endParaRPr lang="en-US"/>
        </a:p>
      </dgm:t>
    </dgm:pt>
    <dgm:pt modelId="{4B3D2C14-5D0C-446E-87E5-DB44A640A2E9}" type="parTrans" cxnId="{A8165ED2-2A51-47EB-9366-F81ACA4D7DEF}">
      <dgm:prSet/>
      <dgm:spPr/>
      <dgm:t>
        <a:bodyPr/>
        <a:lstStyle/>
        <a:p>
          <a:endParaRPr lang="en-US"/>
        </a:p>
      </dgm:t>
    </dgm:pt>
    <dgm:pt modelId="{445DFA98-49DB-469A-9843-5CEC6277DECA}" type="pres">
      <dgm:prSet presAssocID="{AFC027F4-9678-49CA-82FD-157F1C92BE8A}" presName="Name0" presStyleCnt="0">
        <dgm:presLayoutVars>
          <dgm:chMax val="7"/>
          <dgm:chPref val="5"/>
        </dgm:presLayoutVars>
      </dgm:prSet>
      <dgm:spPr/>
      <dgm:t>
        <a:bodyPr/>
        <a:lstStyle/>
        <a:p>
          <a:endParaRPr lang="en-US"/>
        </a:p>
      </dgm:t>
    </dgm:pt>
    <dgm:pt modelId="{F0545400-9B9F-438E-96BE-70DBCA440A4D}" type="pres">
      <dgm:prSet presAssocID="{AFC027F4-9678-49CA-82FD-157F1C92BE8A}" presName="arrowNode" presStyleLbl="node1" presStyleIdx="0" presStyleCnt="1" custLinFactNeighborX="48242" custLinFactNeighborY="-225"/>
      <dgm:spPr>
        <a:solidFill>
          <a:schemeClr val="bg2">
            <a:lumMod val="25000"/>
          </a:schemeClr>
        </a:solidFill>
      </dgm:spPr>
    </dgm:pt>
    <dgm:pt modelId="{3A158C46-E890-4A3B-9DD0-22B4CCCD633D}" type="pres">
      <dgm:prSet presAssocID="{CD2DDD28-7A2F-4865-ACB8-F6DDDFB1642A}" presName="txNode1" presStyleLbl="revTx" presStyleIdx="0" presStyleCnt="3" custLinFactX="50396" custLinFactNeighborX="100000" custLinFactNeighborY="-15577">
        <dgm:presLayoutVars>
          <dgm:bulletEnabled val="1"/>
        </dgm:presLayoutVars>
      </dgm:prSet>
      <dgm:spPr/>
      <dgm:t>
        <a:bodyPr/>
        <a:lstStyle/>
        <a:p>
          <a:endParaRPr lang="en-US"/>
        </a:p>
      </dgm:t>
    </dgm:pt>
    <dgm:pt modelId="{AE8D3BF2-5756-4F00-B6EA-C10F272EF04E}" type="pres">
      <dgm:prSet presAssocID="{69273317-C530-47E0-97AB-333FBF495CB4}" presName="txNode2" presStyleLbl="revTx" presStyleIdx="1" presStyleCnt="3" custScaleX="69173" custLinFactNeighborX="61877" custLinFactNeighborY="-37843">
        <dgm:presLayoutVars>
          <dgm:bulletEnabled val="1"/>
        </dgm:presLayoutVars>
      </dgm:prSet>
      <dgm:spPr/>
      <dgm:t>
        <a:bodyPr/>
        <a:lstStyle/>
        <a:p>
          <a:endParaRPr lang="en-US"/>
        </a:p>
      </dgm:t>
    </dgm:pt>
    <dgm:pt modelId="{9114D9F7-638B-4C4B-9367-37BE8462A5A0}" type="pres">
      <dgm:prSet presAssocID="{FF97402C-F7BA-4ED2-ABF5-929572002CBE}" presName="dotNode2" presStyleCnt="0"/>
      <dgm:spPr/>
    </dgm:pt>
    <dgm:pt modelId="{F938E5B5-F4DA-4001-886C-C23778F8FB4B}" type="pres">
      <dgm:prSet presAssocID="{FF97402C-F7BA-4ED2-ABF5-929572002CBE}" presName="dotRepeatNode" presStyleLbl="fgShp" presStyleIdx="0" presStyleCnt="1"/>
      <dgm:spPr/>
      <dgm:t>
        <a:bodyPr/>
        <a:lstStyle/>
        <a:p>
          <a:endParaRPr lang="en-US"/>
        </a:p>
      </dgm:t>
    </dgm:pt>
    <dgm:pt modelId="{70674F58-4ED6-43FA-B26F-6EF1613D918B}" type="pres">
      <dgm:prSet presAssocID="{C354EA8C-DA58-4FB1-B523-D74DCDD494B1}" presName="txNode3" presStyleLbl="revTx" presStyleIdx="2" presStyleCnt="3" custScaleX="86692" custScaleY="147356" custLinFactNeighborX="47542" custLinFactNeighborY="24927">
        <dgm:presLayoutVars>
          <dgm:bulletEnabled val="1"/>
        </dgm:presLayoutVars>
      </dgm:prSet>
      <dgm:spPr/>
      <dgm:t>
        <a:bodyPr/>
        <a:lstStyle/>
        <a:p>
          <a:endParaRPr lang="en-US"/>
        </a:p>
      </dgm:t>
    </dgm:pt>
  </dgm:ptLst>
  <dgm:cxnLst>
    <dgm:cxn modelId="{703934A7-570F-45CF-9A6D-9608404A1E6E}" type="presOf" srcId="{AFC027F4-9678-49CA-82FD-157F1C92BE8A}" destId="{445DFA98-49DB-469A-9843-5CEC6277DECA}" srcOrd="0" destOrd="0" presId="urn:microsoft.com/office/officeart/2009/3/layout/DescendingProcess"/>
    <dgm:cxn modelId="{2988F6A0-66C3-4053-A37F-6FCE25D90633}" type="presOf" srcId="{69273317-C530-47E0-97AB-333FBF495CB4}" destId="{AE8D3BF2-5756-4F00-B6EA-C10F272EF04E}" srcOrd="0" destOrd="0" presId="urn:microsoft.com/office/officeart/2009/3/layout/DescendingProcess"/>
    <dgm:cxn modelId="{BA6C1706-CF98-4FFE-94DA-5ED986FEE477}" type="presOf" srcId="{FF97402C-F7BA-4ED2-ABF5-929572002CBE}" destId="{F938E5B5-F4DA-4001-886C-C23778F8FB4B}" srcOrd="0" destOrd="0" presId="urn:microsoft.com/office/officeart/2009/3/layout/DescendingProcess"/>
    <dgm:cxn modelId="{42C6DB5C-CE40-4BA6-994C-DD71EC886A51}" type="presOf" srcId="{CD2DDD28-7A2F-4865-ACB8-F6DDDFB1642A}" destId="{3A158C46-E890-4A3B-9DD0-22B4CCCD633D}" srcOrd="0" destOrd="0" presId="urn:microsoft.com/office/officeart/2009/3/layout/DescendingProcess"/>
    <dgm:cxn modelId="{F409D4EE-77FF-4D9D-9D1E-F6D080C71CB5}" type="presOf" srcId="{C354EA8C-DA58-4FB1-B523-D74DCDD494B1}" destId="{70674F58-4ED6-43FA-B26F-6EF1613D918B}" srcOrd="0" destOrd="0" presId="urn:microsoft.com/office/officeart/2009/3/layout/DescendingProcess"/>
    <dgm:cxn modelId="{A8165ED2-2A51-47EB-9366-F81ACA4D7DEF}" srcId="{AFC027F4-9678-49CA-82FD-157F1C92BE8A}" destId="{69273317-C530-47E0-97AB-333FBF495CB4}" srcOrd="1" destOrd="0" parTransId="{4B3D2C14-5D0C-446E-87E5-DB44A640A2E9}" sibTransId="{FF97402C-F7BA-4ED2-ABF5-929572002CBE}"/>
    <dgm:cxn modelId="{7D5D5042-7965-40CD-A2E0-5EB248A56B07}" srcId="{AFC027F4-9678-49CA-82FD-157F1C92BE8A}" destId="{C354EA8C-DA58-4FB1-B523-D74DCDD494B1}" srcOrd="2" destOrd="0" parTransId="{CB8D5400-5BA8-4B77-B0E9-C74655B04EDC}" sibTransId="{6659B9EC-82A7-450C-BD46-F241279E4762}"/>
    <dgm:cxn modelId="{0605F823-1E53-4E3D-8EE1-322D0EF9A082}" srcId="{AFC027F4-9678-49CA-82FD-157F1C92BE8A}" destId="{CD2DDD28-7A2F-4865-ACB8-F6DDDFB1642A}" srcOrd="0" destOrd="0" parTransId="{C1527C95-4745-44A5-8B17-D40B1076A1EB}" sibTransId="{F4E18F1C-1652-4BE3-A399-2223089B5EE0}"/>
    <dgm:cxn modelId="{17E81A5E-A17F-4579-B1DF-DFBDA066B7C1}" type="presParOf" srcId="{445DFA98-49DB-469A-9843-5CEC6277DECA}" destId="{F0545400-9B9F-438E-96BE-70DBCA440A4D}" srcOrd="0" destOrd="0" presId="urn:microsoft.com/office/officeart/2009/3/layout/DescendingProcess"/>
    <dgm:cxn modelId="{608198F7-917E-4889-8EC6-10653AEC970B}" type="presParOf" srcId="{445DFA98-49DB-469A-9843-5CEC6277DECA}" destId="{3A158C46-E890-4A3B-9DD0-22B4CCCD633D}" srcOrd="1" destOrd="0" presId="urn:microsoft.com/office/officeart/2009/3/layout/DescendingProcess"/>
    <dgm:cxn modelId="{9F966B16-B3AF-4EB2-8559-5DFFA74EAAFB}" type="presParOf" srcId="{445DFA98-49DB-469A-9843-5CEC6277DECA}" destId="{AE8D3BF2-5756-4F00-B6EA-C10F272EF04E}" srcOrd="2" destOrd="0" presId="urn:microsoft.com/office/officeart/2009/3/layout/DescendingProcess"/>
    <dgm:cxn modelId="{AEE73708-7CDE-45FC-ABE8-FDEB076CA77C}" type="presParOf" srcId="{445DFA98-49DB-469A-9843-5CEC6277DECA}" destId="{9114D9F7-638B-4C4B-9367-37BE8462A5A0}" srcOrd="3" destOrd="0" presId="urn:microsoft.com/office/officeart/2009/3/layout/DescendingProcess"/>
    <dgm:cxn modelId="{D3775901-7F8D-4719-9C67-0E13DD399570}" type="presParOf" srcId="{9114D9F7-638B-4C4B-9367-37BE8462A5A0}" destId="{F938E5B5-F4DA-4001-886C-C23778F8FB4B}" srcOrd="0" destOrd="0" presId="urn:microsoft.com/office/officeart/2009/3/layout/DescendingProcess"/>
    <dgm:cxn modelId="{CF6F6790-8715-4223-BA55-7D8C611ED589}" type="presParOf" srcId="{445DFA98-49DB-469A-9843-5CEC6277DECA}" destId="{70674F58-4ED6-43FA-B26F-6EF1613D918B}" srcOrd="4"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t>
        <a:bodyPr/>
        <a:lstStyle/>
        <a:p>
          <a:endParaRPr lang="en-US"/>
        </a:p>
      </dgm:t>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t>
        <a:bodyPr/>
        <a:lstStyle/>
        <a:p>
          <a:endParaRPr lang="en-US"/>
        </a:p>
      </dgm:t>
    </dgm:pt>
    <dgm:pt modelId="{9989E917-3194-43AD-9D2C-44790A6EBE95}" type="pres">
      <dgm:prSet presAssocID="{56FD995E-E05C-423C-9C29-44DACFEF30EF}" presName="wedge2" presStyleLbl="node1" presStyleIdx="1" presStyleCnt="5"/>
      <dgm:spPr/>
      <dgm:t>
        <a:bodyPr/>
        <a:lstStyle/>
        <a:p>
          <a:endParaRPr lang="en-US"/>
        </a:p>
      </dgm:t>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t>
        <a:bodyPr/>
        <a:lstStyle/>
        <a:p>
          <a:endParaRPr lang="en-US"/>
        </a:p>
      </dgm:t>
    </dgm:pt>
    <dgm:pt modelId="{65B3718C-EF54-4390-B1CE-1308E8B1020C}" type="pres">
      <dgm:prSet presAssocID="{56FD995E-E05C-423C-9C29-44DACFEF30EF}" presName="wedge3" presStyleLbl="node1" presStyleIdx="2" presStyleCnt="5"/>
      <dgm:spPr/>
      <dgm:t>
        <a:bodyPr/>
        <a:lstStyle/>
        <a:p>
          <a:endParaRPr lang="en-US"/>
        </a:p>
      </dgm:t>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t>
        <a:bodyPr/>
        <a:lstStyle/>
        <a:p>
          <a:endParaRPr lang="en-US"/>
        </a:p>
      </dgm:t>
    </dgm:pt>
    <dgm:pt modelId="{B7E22032-AEA7-4227-AC7E-5E09EA3AE78E}" type="pres">
      <dgm:prSet presAssocID="{56FD995E-E05C-423C-9C29-44DACFEF30EF}" presName="wedge4" presStyleLbl="node1" presStyleIdx="3" presStyleCnt="5"/>
      <dgm:spPr/>
      <dgm:t>
        <a:bodyPr/>
        <a:lstStyle/>
        <a:p>
          <a:endParaRPr lang="en-US"/>
        </a:p>
      </dgm:t>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t>
        <a:bodyPr/>
        <a:lstStyle/>
        <a:p>
          <a:endParaRPr lang="en-US"/>
        </a:p>
      </dgm:t>
    </dgm:pt>
    <dgm:pt modelId="{0AE51B92-782D-4A13-AA2F-575960481C8F}" type="pres">
      <dgm:prSet presAssocID="{56FD995E-E05C-423C-9C29-44DACFEF30EF}" presName="wedge5" presStyleLbl="node1" presStyleIdx="4" presStyleCnt="5"/>
      <dgm:spPr/>
      <dgm:t>
        <a:bodyPr/>
        <a:lstStyle/>
        <a:p>
          <a:endParaRPr lang="en-US"/>
        </a:p>
      </dgm:t>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t>
        <a:bodyPr/>
        <a:lstStyle/>
        <a:p>
          <a:endParaRPr lang="en-US"/>
        </a:p>
      </dgm:t>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accent4"/>
        </a:solidFill>
      </dgm:spPr>
    </dgm:pt>
  </dgm:ptLst>
  <dgm:cxnLst>
    <dgm:cxn modelId="{2ABD9534-09EC-441D-B89A-EA0048C8F5E6}" type="presOf" srcId="{56FD995E-E05C-423C-9C29-44DACFEF30EF}" destId="{D07BD4C0-C828-4990-89E4-869396FFAB67}"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EEB1231E-A0D4-49C3-B996-76654E41A2E1}" type="presOf" srcId="{CCC87FA5-9E11-41A5-A8F9-B1E924F64BD0}" destId="{BCDC08ED-0A52-4364-A6F1-F6A3EDFBC542}" srcOrd="1" destOrd="0" presId="urn:microsoft.com/office/officeart/2005/8/layout/cycle8"/>
    <dgm:cxn modelId="{A8947286-ED14-4D63-AD16-5B27893D5FB6}" type="presOf" srcId="{CCC87FA5-9E11-41A5-A8F9-B1E924F64BD0}" destId="{B7E22032-AEA7-4227-AC7E-5E09EA3AE78E}" srcOrd="0"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E2280CE5-AB26-4098-B39E-71090AC9D295}" type="presOf" srcId="{24E553A7-1BB3-42A5-9418-B3E046BE4DC4}" destId="{0AE51B92-782D-4A13-AA2F-575960481C8F}"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5A5F26E3-4740-4865-8BC0-4263290D6546}" srcId="{56FD995E-E05C-423C-9C29-44DACFEF30EF}" destId="{4257133F-209C-4632-A2DE-6B9CE075B62A}" srcOrd="0" destOrd="0" parTransId="{EA5C9724-1FD5-4423-A043-B1700C3979D9}" sibTransId="{9930FDDF-30A4-4B1D-8998-C10B26845E00}"/>
    <dgm:cxn modelId="{1F33C5CE-4C84-4828-8A63-9A7EC8AB82C9}" srcId="{56FD995E-E05C-423C-9C29-44DACFEF30EF}" destId="{37D3F7A0-E16E-4DDA-B27D-C7AD32DBC6CB}" srcOrd="2" destOrd="0" parTransId="{B3215A09-FA9A-4DC3-BB01-CED24F8B0D7D}" sibTransId="{8232D697-421C-4C5A-BBBE-4E1EF163345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E1044AC9-5D7B-4A0C-A344-84769C1DB75F}" srcId="{56FD995E-E05C-423C-9C29-44DACFEF30EF}" destId="{F576BF72-13FF-4D36-A8F3-EBA77C731E3D}" srcOrd="1" destOrd="0" parTransId="{81A44319-5247-4FEE-A17D-C2C72783DC56}" sibTransId="{E34F2EB6-DFA4-4F5D-8304-D37EDAD1BF07}"/>
    <dgm:cxn modelId="{B6C63B5B-44D0-40D7-8A60-E8EEBE68E73C}" type="presOf" srcId="{24E553A7-1BB3-42A5-9418-B3E046BE4DC4}" destId="{11E7C0DC-0CE0-40D8-90EC-EB5F60573799}"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t>
        <a:bodyPr/>
        <a:lstStyle/>
        <a:p>
          <a:endParaRPr lang="en-US"/>
        </a:p>
      </dgm:t>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t>
        <a:bodyPr/>
        <a:lstStyle/>
        <a:p>
          <a:endParaRPr lang="en-US"/>
        </a:p>
      </dgm:t>
    </dgm:pt>
    <dgm:pt modelId="{9989E917-3194-43AD-9D2C-44790A6EBE95}" type="pres">
      <dgm:prSet presAssocID="{56FD995E-E05C-423C-9C29-44DACFEF30EF}" presName="wedge2" presStyleLbl="node1" presStyleIdx="1" presStyleCnt="5"/>
      <dgm:spPr/>
      <dgm:t>
        <a:bodyPr/>
        <a:lstStyle/>
        <a:p>
          <a:endParaRPr lang="en-US"/>
        </a:p>
      </dgm:t>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t>
        <a:bodyPr/>
        <a:lstStyle/>
        <a:p>
          <a:endParaRPr lang="en-US"/>
        </a:p>
      </dgm:t>
    </dgm:pt>
    <dgm:pt modelId="{65B3718C-EF54-4390-B1CE-1308E8B1020C}" type="pres">
      <dgm:prSet presAssocID="{56FD995E-E05C-423C-9C29-44DACFEF30EF}" presName="wedge3" presStyleLbl="node1" presStyleIdx="2" presStyleCnt="5"/>
      <dgm:spPr/>
      <dgm:t>
        <a:bodyPr/>
        <a:lstStyle/>
        <a:p>
          <a:endParaRPr lang="en-US"/>
        </a:p>
      </dgm:t>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t>
        <a:bodyPr/>
        <a:lstStyle/>
        <a:p>
          <a:endParaRPr lang="en-US"/>
        </a:p>
      </dgm:t>
    </dgm:pt>
    <dgm:pt modelId="{B7E22032-AEA7-4227-AC7E-5E09EA3AE78E}" type="pres">
      <dgm:prSet presAssocID="{56FD995E-E05C-423C-9C29-44DACFEF30EF}" presName="wedge4" presStyleLbl="node1" presStyleIdx="3" presStyleCnt="5"/>
      <dgm:spPr/>
      <dgm:t>
        <a:bodyPr/>
        <a:lstStyle/>
        <a:p>
          <a:endParaRPr lang="en-US"/>
        </a:p>
      </dgm:t>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t>
        <a:bodyPr/>
        <a:lstStyle/>
        <a:p>
          <a:endParaRPr lang="en-US"/>
        </a:p>
      </dgm:t>
    </dgm:pt>
    <dgm:pt modelId="{0AE51B92-782D-4A13-AA2F-575960481C8F}" type="pres">
      <dgm:prSet presAssocID="{56FD995E-E05C-423C-9C29-44DACFEF30EF}" presName="wedge5" presStyleLbl="node1" presStyleIdx="4" presStyleCnt="5"/>
      <dgm:spPr/>
      <dgm:t>
        <a:bodyPr/>
        <a:lstStyle/>
        <a:p>
          <a:endParaRPr lang="en-US"/>
        </a:p>
      </dgm:t>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t>
        <a:bodyPr/>
        <a:lstStyle/>
        <a:p>
          <a:endParaRPr lang="en-US"/>
        </a:p>
      </dgm:t>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2ABD9534-09EC-441D-B89A-EA0048C8F5E6}" type="presOf" srcId="{56FD995E-E05C-423C-9C29-44DACFEF30EF}" destId="{D07BD4C0-C828-4990-89E4-869396FFAB67}"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EEB1231E-A0D4-49C3-B996-76654E41A2E1}" type="presOf" srcId="{CCC87FA5-9E11-41A5-A8F9-B1E924F64BD0}" destId="{BCDC08ED-0A52-4364-A6F1-F6A3EDFBC542}" srcOrd="1" destOrd="0" presId="urn:microsoft.com/office/officeart/2005/8/layout/cycle8"/>
    <dgm:cxn modelId="{A8947286-ED14-4D63-AD16-5B27893D5FB6}" type="presOf" srcId="{CCC87FA5-9E11-41A5-A8F9-B1E924F64BD0}" destId="{B7E22032-AEA7-4227-AC7E-5E09EA3AE78E}" srcOrd="0"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E2280CE5-AB26-4098-B39E-71090AC9D295}" type="presOf" srcId="{24E553A7-1BB3-42A5-9418-B3E046BE4DC4}" destId="{0AE51B92-782D-4A13-AA2F-575960481C8F}"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5A5F26E3-4740-4865-8BC0-4263290D6546}" srcId="{56FD995E-E05C-423C-9C29-44DACFEF30EF}" destId="{4257133F-209C-4632-A2DE-6B9CE075B62A}" srcOrd="0" destOrd="0" parTransId="{EA5C9724-1FD5-4423-A043-B1700C3979D9}" sibTransId="{9930FDDF-30A4-4B1D-8998-C10B26845E00}"/>
    <dgm:cxn modelId="{1F33C5CE-4C84-4828-8A63-9A7EC8AB82C9}" srcId="{56FD995E-E05C-423C-9C29-44DACFEF30EF}" destId="{37D3F7A0-E16E-4DDA-B27D-C7AD32DBC6CB}" srcOrd="2" destOrd="0" parTransId="{B3215A09-FA9A-4DC3-BB01-CED24F8B0D7D}" sibTransId="{8232D697-421C-4C5A-BBBE-4E1EF163345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E1044AC9-5D7B-4A0C-A344-84769C1DB75F}" srcId="{56FD995E-E05C-423C-9C29-44DACFEF30EF}" destId="{F576BF72-13FF-4D36-A8F3-EBA77C731E3D}" srcOrd="1" destOrd="0" parTransId="{81A44319-5247-4FEE-A17D-C2C72783DC56}" sibTransId="{E34F2EB6-DFA4-4F5D-8304-D37EDAD1BF07}"/>
    <dgm:cxn modelId="{B6C63B5B-44D0-40D7-8A60-E8EEBE68E73C}" type="presOf" srcId="{24E553A7-1BB3-42A5-9418-B3E046BE4DC4}" destId="{11E7C0DC-0CE0-40D8-90EC-EB5F60573799}"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t>
        <a:bodyPr/>
        <a:lstStyle/>
        <a:p>
          <a:endParaRPr lang="en-US"/>
        </a:p>
      </dgm:t>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t>
        <a:bodyPr/>
        <a:lstStyle/>
        <a:p>
          <a:endParaRPr lang="en-US"/>
        </a:p>
      </dgm:t>
    </dgm:pt>
    <dgm:pt modelId="{9989E917-3194-43AD-9D2C-44790A6EBE95}" type="pres">
      <dgm:prSet presAssocID="{56FD995E-E05C-423C-9C29-44DACFEF30EF}" presName="wedge2" presStyleLbl="node1" presStyleIdx="1" presStyleCnt="5"/>
      <dgm:spPr/>
      <dgm:t>
        <a:bodyPr/>
        <a:lstStyle/>
        <a:p>
          <a:endParaRPr lang="en-US"/>
        </a:p>
      </dgm:t>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t>
        <a:bodyPr/>
        <a:lstStyle/>
        <a:p>
          <a:endParaRPr lang="en-US"/>
        </a:p>
      </dgm:t>
    </dgm:pt>
    <dgm:pt modelId="{65B3718C-EF54-4390-B1CE-1308E8B1020C}" type="pres">
      <dgm:prSet presAssocID="{56FD995E-E05C-423C-9C29-44DACFEF30EF}" presName="wedge3" presStyleLbl="node1" presStyleIdx="2" presStyleCnt="5"/>
      <dgm:spPr/>
      <dgm:t>
        <a:bodyPr/>
        <a:lstStyle/>
        <a:p>
          <a:endParaRPr lang="en-US"/>
        </a:p>
      </dgm:t>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t>
        <a:bodyPr/>
        <a:lstStyle/>
        <a:p>
          <a:endParaRPr lang="en-US"/>
        </a:p>
      </dgm:t>
    </dgm:pt>
    <dgm:pt modelId="{B7E22032-AEA7-4227-AC7E-5E09EA3AE78E}" type="pres">
      <dgm:prSet presAssocID="{56FD995E-E05C-423C-9C29-44DACFEF30EF}" presName="wedge4" presStyleLbl="node1" presStyleIdx="3" presStyleCnt="5"/>
      <dgm:spPr/>
      <dgm:t>
        <a:bodyPr/>
        <a:lstStyle/>
        <a:p>
          <a:endParaRPr lang="en-US"/>
        </a:p>
      </dgm:t>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t>
        <a:bodyPr/>
        <a:lstStyle/>
        <a:p>
          <a:endParaRPr lang="en-US"/>
        </a:p>
      </dgm:t>
    </dgm:pt>
    <dgm:pt modelId="{0AE51B92-782D-4A13-AA2F-575960481C8F}" type="pres">
      <dgm:prSet presAssocID="{56FD995E-E05C-423C-9C29-44DACFEF30EF}" presName="wedge5" presStyleLbl="node1" presStyleIdx="4" presStyleCnt="5"/>
      <dgm:spPr/>
      <dgm:t>
        <a:bodyPr/>
        <a:lstStyle/>
        <a:p>
          <a:endParaRPr lang="en-US"/>
        </a:p>
      </dgm:t>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t>
        <a:bodyPr/>
        <a:lstStyle/>
        <a:p>
          <a:endParaRPr lang="en-US"/>
        </a:p>
      </dgm:t>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2ABD9534-09EC-441D-B89A-EA0048C8F5E6}" type="presOf" srcId="{56FD995E-E05C-423C-9C29-44DACFEF30EF}" destId="{D07BD4C0-C828-4990-89E4-869396FFAB67}"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EEB1231E-A0D4-49C3-B996-76654E41A2E1}" type="presOf" srcId="{CCC87FA5-9E11-41A5-A8F9-B1E924F64BD0}" destId="{BCDC08ED-0A52-4364-A6F1-F6A3EDFBC542}" srcOrd="1" destOrd="0" presId="urn:microsoft.com/office/officeart/2005/8/layout/cycle8"/>
    <dgm:cxn modelId="{A8947286-ED14-4D63-AD16-5B27893D5FB6}" type="presOf" srcId="{CCC87FA5-9E11-41A5-A8F9-B1E924F64BD0}" destId="{B7E22032-AEA7-4227-AC7E-5E09EA3AE78E}" srcOrd="0"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E2280CE5-AB26-4098-B39E-71090AC9D295}" type="presOf" srcId="{24E553A7-1BB3-42A5-9418-B3E046BE4DC4}" destId="{0AE51B92-782D-4A13-AA2F-575960481C8F}"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5A5F26E3-4740-4865-8BC0-4263290D6546}" srcId="{56FD995E-E05C-423C-9C29-44DACFEF30EF}" destId="{4257133F-209C-4632-A2DE-6B9CE075B62A}" srcOrd="0" destOrd="0" parTransId="{EA5C9724-1FD5-4423-A043-B1700C3979D9}" sibTransId="{9930FDDF-30A4-4B1D-8998-C10B26845E00}"/>
    <dgm:cxn modelId="{1F33C5CE-4C84-4828-8A63-9A7EC8AB82C9}" srcId="{56FD995E-E05C-423C-9C29-44DACFEF30EF}" destId="{37D3F7A0-E16E-4DDA-B27D-C7AD32DBC6CB}" srcOrd="2" destOrd="0" parTransId="{B3215A09-FA9A-4DC3-BB01-CED24F8B0D7D}" sibTransId="{8232D697-421C-4C5A-BBBE-4E1EF163345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E1044AC9-5D7B-4A0C-A344-84769C1DB75F}" srcId="{56FD995E-E05C-423C-9C29-44DACFEF30EF}" destId="{F576BF72-13FF-4D36-A8F3-EBA77C731E3D}" srcOrd="1" destOrd="0" parTransId="{81A44319-5247-4FEE-A17D-C2C72783DC56}" sibTransId="{E34F2EB6-DFA4-4F5D-8304-D37EDAD1BF07}"/>
    <dgm:cxn modelId="{B6C63B5B-44D0-40D7-8A60-E8EEBE68E73C}" type="presOf" srcId="{24E553A7-1BB3-42A5-9418-B3E046BE4DC4}" destId="{11E7C0DC-0CE0-40D8-90EC-EB5F60573799}"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t>
        <a:bodyPr/>
        <a:lstStyle/>
        <a:p>
          <a:endParaRPr lang="en-US"/>
        </a:p>
      </dgm:t>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t>
        <a:bodyPr/>
        <a:lstStyle/>
        <a:p>
          <a:endParaRPr lang="en-US"/>
        </a:p>
      </dgm:t>
    </dgm:pt>
    <dgm:pt modelId="{9989E917-3194-43AD-9D2C-44790A6EBE95}" type="pres">
      <dgm:prSet presAssocID="{56FD995E-E05C-423C-9C29-44DACFEF30EF}" presName="wedge2" presStyleLbl="node1" presStyleIdx="1" presStyleCnt="5"/>
      <dgm:spPr/>
      <dgm:t>
        <a:bodyPr/>
        <a:lstStyle/>
        <a:p>
          <a:endParaRPr lang="en-US"/>
        </a:p>
      </dgm:t>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t>
        <a:bodyPr/>
        <a:lstStyle/>
        <a:p>
          <a:endParaRPr lang="en-US"/>
        </a:p>
      </dgm:t>
    </dgm:pt>
    <dgm:pt modelId="{65B3718C-EF54-4390-B1CE-1308E8B1020C}" type="pres">
      <dgm:prSet presAssocID="{56FD995E-E05C-423C-9C29-44DACFEF30EF}" presName="wedge3" presStyleLbl="node1" presStyleIdx="2" presStyleCnt="5"/>
      <dgm:spPr/>
      <dgm:t>
        <a:bodyPr/>
        <a:lstStyle/>
        <a:p>
          <a:endParaRPr lang="en-US"/>
        </a:p>
      </dgm:t>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t>
        <a:bodyPr/>
        <a:lstStyle/>
        <a:p>
          <a:endParaRPr lang="en-US"/>
        </a:p>
      </dgm:t>
    </dgm:pt>
    <dgm:pt modelId="{B7E22032-AEA7-4227-AC7E-5E09EA3AE78E}" type="pres">
      <dgm:prSet presAssocID="{56FD995E-E05C-423C-9C29-44DACFEF30EF}" presName="wedge4" presStyleLbl="node1" presStyleIdx="3" presStyleCnt="5"/>
      <dgm:spPr/>
      <dgm:t>
        <a:bodyPr/>
        <a:lstStyle/>
        <a:p>
          <a:endParaRPr lang="en-US"/>
        </a:p>
      </dgm:t>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t>
        <a:bodyPr/>
        <a:lstStyle/>
        <a:p>
          <a:endParaRPr lang="en-US"/>
        </a:p>
      </dgm:t>
    </dgm:pt>
    <dgm:pt modelId="{0AE51B92-782D-4A13-AA2F-575960481C8F}" type="pres">
      <dgm:prSet presAssocID="{56FD995E-E05C-423C-9C29-44DACFEF30EF}" presName="wedge5" presStyleLbl="node1" presStyleIdx="4" presStyleCnt="5"/>
      <dgm:spPr/>
      <dgm:t>
        <a:bodyPr/>
        <a:lstStyle/>
        <a:p>
          <a:endParaRPr lang="en-US"/>
        </a:p>
      </dgm:t>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t>
        <a:bodyPr/>
        <a:lstStyle/>
        <a:p>
          <a:endParaRPr lang="en-US"/>
        </a:p>
      </dgm:t>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2ABD9534-09EC-441D-B89A-EA0048C8F5E6}" type="presOf" srcId="{56FD995E-E05C-423C-9C29-44DACFEF30EF}" destId="{D07BD4C0-C828-4990-89E4-869396FFAB67}"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EEB1231E-A0D4-49C3-B996-76654E41A2E1}" type="presOf" srcId="{CCC87FA5-9E11-41A5-A8F9-B1E924F64BD0}" destId="{BCDC08ED-0A52-4364-A6F1-F6A3EDFBC542}" srcOrd="1" destOrd="0" presId="urn:microsoft.com/office/officeart/2005/8/layout/cycle8"/>
    <dgm:cxn modelId="{A8947286-ED14-4D63-AD16-5B27893D5FB6}" type="presOf" srcId="{CCC87FA5-9E11-41A5-A8F9-B1E924F64BD0}" destId="{B7E22032-AEA7-4227-AC7E-5E09EA3AE78E}" srcOrd="0"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E2280CE5-AB26-4098-B39E-71090AC9D295}" type="presOf" srcId="{24E553A7-1BB3-42A5-9418-B3E046BE4DC4}" destId="{0AE51B92-782D-4A13-AA2F-575960481C8F}"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5A5F26E3-4740-4865-8BC0-4263290D6546}" srcId="{56FD995E-E05C-423C-9C29-44DACFEF30EF}" destId="{4257133F-209C-4632-A2DE-6B9CE075B62A}" srcOrd="0" destOrd="0" parTransId="{EA5C9724-1FD5-4423-A043-B1700C3979D9}" sibTransId="{9930FDDF-30A4-4B1D-8998-C10B26845E00}"/>
    <dgm:cxn modelId="{1F33C5CE-4C84-4828-8A63-9A7EC8AB82C9}" srcId="{56FD995E-E05C-423C-9C29-44DACFEF30EF}" destId="{37D3F7A0-E16E-4DDA-B27D-C7AD32DBC6CB}" srcOrd="2" destOrd="0" parTransId="{B3215A09-FA9A-4DC3-BB01-CED24F8B0D7D}" sibTransId="{8232D697-421C-4C5A-BBBE-4E1EF163345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E1044AC9-5D7B-4A0C-A344-84769C1DB75F}" srcId="{56FD995E-E05C-423C-9C29-44DACFEF30EF}" destId="{F576BF72-13FF-4D36-A8F3-EBA77C731E3D}" srcOrd="1" destOrd="0" parTransId="{81A44319-5247-4FEE-A17D-C2C72783DC56}" sibTransId="{E34F2EB6-DFA4-4F5D-8304-D37EDAD1BF07}"/>
    <dgm:cxn modelId="{B6C63B5B-44D0-40D7-8A60-E8EEBE68E73C}" type="presOf" srcId="{24E553A7-1BB3-42A5-9418-B3E046BE4DC4}" destId="{11E7C0DC-0CE0-40D8-90EC-EB5F60573799}"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t>
        <a:bodyPr/>
        <a:lstStyle/>
        <a:p>
          <a:endParaRPr lang="en-US"/>
        </a:p>
      </dgm:t>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t>
        <a:bodyPr/>
        <a:lstStyle/>
        <a:p>
          <a:endParaRPr lang="en-US"/>
        </a:p>
      </dgm:t>
    </dgm:pt>
    <dgm:pt modelId="{9989E917-3194-43AD-9D2C-44790A6EBE95}" type="pres">
      <dgm:prSet presAssocID="{56FD995E-E05C-423C-9C29-44DACFEF30EF}" presName="wedge2" presStyleLbl="node1" presStyleIdx="1" presStyleCnt="5"/>
      <dgm:spPr/>
      <dgm:t>
        <a:bodyPr/>
        <a:lstStyle/>
        <a:p>
          <a:endParaRPr lang="en-US"/>
        </a:p>
      </dgm:t>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t>
        <a:bodyPr/>
        <a:lstStyle/>
        <a:p>
          <a:endParaRPr lang="en-US"/>
        </a:p>
      </dgm:t>
    </dgm:pt>
    <dgm:pt modelId="{65B3718C-EF54-4390-B1CE-1308E8B1020C}" type="pres">
      <dgm:prSet presAssocID="{56FD995E-E05C-423C-9C29-44DACFEF30EF}" presName="wedge3" presStyleLbl="node1" presStyleIdx="2" presStyleCnt="5"/>
      <dgm:spPr/>
      <dgm:t>
        <a:bodyPr/>
        <a:lstStyle/>
        <a:p>
          <a:endParaRPr lang="en-US"/>
        </a:p>
      </dgm:t>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t>
        <a:bodyPr/>
        <a:lstStyle/>
        <a:p>
          <a:endParaRPr lang="en-US"/>
        </a:p>
      </dgm:t>
    </dgm:pt>
    <dgm:pt modelId="{B7E22032-AEA7-4227-AC7E-5E09EA3AE78E}" type="pres">
      <dgm:prSet presAssocID="{56FD995E-E05C-423C-9C29-44DACFEF30EF}" presName="wedge4" presStyleLbl="node1" presStyleIdx="3" presStyleCnt="5"/>
      <dgm:spPr/>
      <dgm:t>
        <a:bodyPr/>
        <a:lstStyle/>
        <a:p>
          <a:endParaRPr lang="en-US"/>
        </a:p>
      </dgm:t>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t>
        <a:bodyPr/>
        <a:lstStyle/>
        <a:p>
          <a:endParaRPr lang="en-US"/>
        </a:p>
      </dgm:t>
    </dgm:pt>
    <dgm:pt modelId="{0AE51B92-782D-4A13-AA2F-575960481C8F}" type="pres">
      <dgm:prSet presAssocID="{56FD995E-E05C-423C-9C29-44DACFEF30EF}" presName="wedge5" presStyleLbl="node1" presStyleIdx="4" presStyleCnt="5"/>
      <dgm:spPr/>
      <dgm:t>
        <a:bodyPr/>
        <a:lstStyle/>
        <a:p>
          <a:endParaRPr lang="en-US"/>
        </a:p>
      </dgm:t>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t>
        <a:bodyPr/>
        <a:lstStyle/>
        <a:p>
          <a:endParaRPr lang="en-US"/>
        </a:p>
      </dgm:t>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2ABD9534-09EC-441D-B89A-EA0048C8F5E6}" type="presOf" srcId="{56FD995E-E05C-423C-9C29-44DACFEF30EF}" destId="{D07BD4C0-C828-4990-89E4-869396FFAB67}"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EEB1231E-A0D4-49C3-B996-76654E41A2E1}" type="presOf" srcId="{CCC87FA5-9E11-41A5-A8F9-B1E924F64BD0}" destId="{BCDC08ED-0A52-4364-A6F1-F6A3EDFBC542}" srcOrd="1" destOrd="0" presId="urn:microsoft.com/office/officeart/2005/8/layout/cycle8"/>
    <dgm:cxn modelId="{A8947286-ED14-4D63-AD16-5B27893D5FB6}" type="presOf" srcId="{CCC87FA5-9E11-41A5-A8F9-B1E924F64BD0}" destId="{B7E22032-AEA7-4227-AC7E-5E09EA3AE78E}" srcOrd="0"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E2280CE5-AB26-4098-B39E-71090AC9D295}" type="presOf" srcId="{24E553A7-1BB3-42A5-9418-B3E046BE4DC4}" destId="{0AE51B92-782D-4A13-AA2F-575960481C8F}"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5A5F26E3-4740-4865-8BC0-4263290D6546}" srcId="{56FD995E-E05C-423C-9C29-44DACFEF30EF}" destId="{4257133F-209C-4632-A2DE-6B9CE075B62A}" srcOrd="0" destOrd="0" parTransId="{EA5C9724-1FD5-4423-A043-B1700C3979D9}" sibTransId="{9930FDDF-30A4-4B1D-8998-C10B26845E00}"/>
    <dgm:cxn modelId="{1F33C5CE-4C84-4828-8A63-9A7EC8AB82C9}" srcId="{56FD995E-E05C-423C-9C29-44DACFEF30EF}" destId="{37D3F7A0-E16E-4DDA-B27D-C7AD32DBC6CB}" srcOrd="2" destOrd="0" parTransId="{B3215A09-FA9A-4DC3-BB01-CED24F8B0D7D}" sibTransId="{8232D697-421C-4C5A-BBBE-4E1EF163345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E1044AC9-5D7B-4A0C-A344-84769C1DB75F}" srcId="{56FD995E-E05C-423C-9C29-44DACFEF30EF}" destId="{F576BF72-13FF-4D36-A8F3-EBA77C731E3D}" srcOrd="1" destOrd="0" parTransId="{81A44319-5247-4FEE-A17D-C2C72783DC56}" sibTransId="{E34F2EB6-DFA4-4F5D-8304-D37EDAD1BF07}"/>
    <dgm:cxn modelId="{B6C63B5B-44D0-40D7-8A60-E8EEBE68E73C}" type="presOf" srcId="{24E553A7-1BB3-42A5-9418-B3E046BE4DC4}" destId="{11E7C0DC-0CE0-40D8-90EC-EB5F60573799}"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1831-96CE-491E-A393-65DDDA1F43FC}">
      <dsp:nvSpPr>
        <dsp:cNvPr id="0" name=""/>
        <dsp:cNvSpPr/>
      </dsp:nvSpPr>
      <dsp:spPr>
        <a:xfrm>
          <a:off x="2415201" y="0"/>
          <a:ext cx="960120" cy="640080"/>
        </a:xfrm>
        <a:prstGeom prst="trapezoid">
          <a:avLst>
            <a:gd name="adj" fmla="val 75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b="0" kern="1200" dirty="0">
            <a:solidFill>
              <a:schemeClr val="bg1"/>
            </a:solidFill>
            <a:latin typeface="+mn-lt"/>
          </a:endParaRPr>
        </a:p>
        <a:p>
          <a:pPr lvl="0" algn="ctr" defTabSz="666750">
            <a:lnSpc>
              <a:spcPct val="90000"/>
            </a:lnSpc>
            <a:spcBef>
              <a:spcPct val="0"/>
            </a:spcBef>
            <a:spcAft>
              <a:spcPct val="35000"/>
            </a:spcAft>
          </a:pPr>
          <a:r>
            <a:rPr lang="en-US" sz="1500" b="0" kern="1200" dirty="0">
              <a:solidFill>
                <a:schemeClr val="bg1"/>
              </a:solidFill>
              <a:latin typeface="+mn-lt"/>
            </a:rPr>
            <a:t>Deaths</a:t>
          </a:r>
        </a:p>
      </dsp:txBody>
      <dsp:txXfrm>
        <a:off x="2415201" y="0"/>
        <a:ext cx="960120" cy="640080"/>
      </dsp:txXfrm>
    </dsp:sp>
    <dsp:sp modelId="{0E71F549-DC75-4903-8983-857B8650EFC2}">
      <dsp:nvSpPr>
        <dsp:cNvPr id="0" name=""/>
        <dsp:cNvSpPr/>
      </dsp:nvSpPr>
      <dsp:spPr>
        <a:xfrm>
          <a:off x="1942591" y="640080"/>
          <a:ext cx="192024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chemeClr val="bg1"/>
              </a:solidFill>
              <a:latin typeface="+mn-lt"/>
            </a:rPr>
            <a:t>Near Misses</a:t>
          </a:r>
        </a:p>
      </dsp:txBody>
      <dsp:txXfrm>
        <a:off x="2278633" y="640080"/>
        <a:ext cx="1248156" cy="640080"/>
      </dsp:txXfrm>
    </dsp:sp>
    <dsp:sp modelId="{46DE5ADF-882F-40B6-AA8E-4CE65F4B042B}">
      <dsp:nvSpPr>
        <dsp:cNvPr id="0" name=""/>
        <dsp:cNvSpPr/>
      </dsp:nvSpPr>
      <dsp:spPr>
        <a:xfrm>
          <a:off x="1462531" y="1280160"/>
          <a:ext cx="288036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chemeClr val="bg1"/>
              </a:solidFill>
              <a:latin typeface="+mn-lt"/>
            </a:rPr>
            <a:t>Severe Maternal Morbidity</a:t>
          </a:r>
        </a:p>
      </dsp:txBody>
      <dsp:txXfrm>
        <a:off x="1966594" y="1280160"/>
        <a:ext cx="1872234" cy="640080"/>
      </dsp:txXfrm>
    </dsp:sp>
    <dsp:sp modelId="{9F1DDC96-AE20-45D4-B08F-A59453DF2801}">
      <dsp:nvSpPr>
        <dsp:cNvPr id="0" name=""/>
        <dsp:cNvSpPr/>
      </dsp:nvSpPr>
      <dsp:spPr>
        <a:xfrm>
          <a:off x="982471" y="1920240"/>
          <a:ext cx="384048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chemeClr val="bg1"/>
              </a:solidFill>
              <a:latin typeface="+mn-lt"/>
            </a:rPr>
            <a:t>Maternal Morbidity Requiring Hospitalization</a:t>
          </a:r>
        </a:p>
      </dsp:txBody>
      <dsp:txXfrm>
        <a:off x="1654555" y="1920240"/>
        <a:ext cx="2496312" cy="640080"/>
      </dsp:txXfrm>
    </dsp:sp>
    <dsp:sp modelId="{A19634FB-CA82-48EF-A892-793F85D8BF89}">
      <dsp:nvSpPr>
        <dsp:cNvPr id="0" name=""/>
        <dsp:cNvSpPr/>
      </dsp:nvSpPr>
      <dsp:spPr>
        <a:xfrm>
          <a:off x="502430" y="2560320"/>
          <a:ext cx="480060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chemeClr val="bg1"/>
              </a:solidFill>
              <a:latin typeface="+mn-lt"/>
            </a:rPr>
            <a:t>Maternal Morbidity Resulting in Emergency Department Visit</a:t>
          </a:r>
        </a:p>
      </dsp:txBody>
      <dsp:txXfrm>
        <a:off x="1342535" y="2560320"/>
        <a:ext cx="3120390" cy="640080"/>
      </dsp:txXfrm>
    </dsp:sp>
    <dsp:sp modelId="{9CFC94C4-42AC-4FDD-AADF-E1F2F9C804FD}">
      <dsp:nvSpPr>
        <dsp:cNvPr id="0" name=""/>
        <dsp:cNvSpPr/>
      </dsp:nvSpPr>
      <dsp:spPr>
        <a:xfrm>
          <a:off x="0" y="3200400"/>
          <a:ext cx="576072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chemeClr val="bg1"/>
              </a:solidFill>
              <a:latin typeface="+mn-lt"/>
            </a:rPr>
            <a:t>Maternal Morbidity Resulting in Primary Care Visit</a:t>
          </a:r>
        </a:p>
      </dsp:txBody>
      <dsp:txXfrm>
        <a:off x="1008125" y="3200400"/>
        <a:ext cx="3744468" cy="64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1831-96CE-491E-A393-65DDDA1F43FC}">
      <dsp:nvSpPr>
        <dsp:cNvPr id="0" name=""/>
        <dsp:cNvSpPr/>
      </dsp:nvSpPr>
      <dsp:spPr>
        <a:xfrm>
          <a:off x="2415201" y="0"/>
          <a:ext cx="960120" cy="640080"/>
        </a:xfrm>
        <a:prstGeom prst="trapezoid">
          <a:avLst>
            <a:gd name="adj" fmla="val 75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dirty="0">
            <a:solidFill>
              <a:schemeClr val="bg1"/>
            </a:solidFill>
            <a:latin typeface="+mn-lt"/>
          </a:endParaRPr>
        </a:p>
        <a:p>
          <a:pPr lvl="0" algn="ctr" defTabSz="666750">
            <a:lnSpc>
              <a:spcPct val="90000"/>
            </a:lnSpc>
            <a:spcBef>
              <a:spcPct val="0"/>
            </a:spcBef>
            <a:spcAft>
              <a:spcPct val="35000"/>
            </a:spcAft>
          </a:pPr>
          <a:r>
            <a:rPr lang="en-US" sz="1500" kern="1200" dirty="0">
              <a:solidFill>
                <a:schemeClr val="bg1"/>
              </a:solidFill>
              <a:latin typeface="+mn-lt"/>
            </a:rPr>
            <a:t>Deaths</a:t>
          </a:r>
        </a:p>
      </dsp:txBody>
      <dsp:txXfrm>
        <a:off x="2415201" y="0"/>
        <a:ext cx="960120" cy="640080"/>
      </dsp:txXfrm>
    </dsp:sp>
    <dsp:sp modelId="{0E71F549-DC75-4903-8983-857B8650EFC2}">
      <dsp:nvSpPr>
        <dsp:cNvPr id="0" name=""/>
        <dsp:cNvSpPr/>
      </dsp:nvSpPr>
      <dsp:spPr>
        <a:xfrm>
          <a:off x="1942591" y="640080"/>
          <a:ext cx="192024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mn-lt"/>
            </a:rPr>
            <a:t>Near Misses</a:t>
          </a:r>
        </a:p>
      </dsp:txBody>
      <dsp:txXfrm>
        <a:off x="2278633" y="640080"/>
        <a:ext cx="1248156" cy="640080"/>
      </dsp:txXfrm>
    </dsp:sp>
    <dsp:sp modelId="{46DE5ADF-882F-40B6-AA8E-4CE65F4B042B}">
      <dsp:nvSpPr>
        <dsp:cNvPr id="0" name=""/>
        <dsp:cNvSpPr/>
      </dsp:nvSpPr>
      <dsp:spPr>
        <a:xfrm>
          <a:off x="1462531" y="1280160"/>
          <a:ext cx="288036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mn-lt"/>
            </a:rPr>
            <a:t>Severe Maternal Morbidity</a:t>
          </a:r>
        </a:p>
      </dsp:txBody>
      <dsp:txXfrm>
        <a:off x="1966594" y="1280160"/>
        <a:ext cx="1872234" cy="640080"/>
      </dsp:txXfrm>
    </dsp:sp>
    <dsp:sp modelId="{9F1DDC96-AE20-45D4-B08F-A59453DF2801}">
      <dsp:nvSpPr>
        <dsp:cNvPr id="0" name=""/>
        <dsp:cNvSpPr/>
      </dsp:nvSpPr>
      <dsp:spPr>
        <a:xfrm>
          <a:off x="982471" y="1920240"/>
          <a:ext cx="384048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mn-lt"/>
            </a:rPr>
            <a:t>Maternal Morbidity Requiring Hospitalization</a:t>
          </a:r>
        </a:p>
      </dsp:txBody>
      <dsp:txXfrm>
        <a:off x="1654555" y="1920240"/>
        <a:ext cx="2496312" cy="640080"/>
      </dsp:txXfrm>
    </dsp:sp>
    <dsp:sp modelId="{A19634FB-CA82-48EF-A892-793F85D8BF89}">
      <dsp:nvSpPr>
        <dsp:cNvPr id="0" name=""/>
        <dsp:cNvSpPr/>
      </dsp:nvSpPr>
      <dsp:spPr>
        <a:xfrm>
          <a:off x="502430" y="2560320"/>
          <a:ext cx="480060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mn-lt"/>
            </a:rPr>
            <a:t>Maternal Morbidity Resulting in Emergency Department Visit</a:t>
          </a:r>
        </a:p>
      </dsp:txBody>
      <dsp:txXfrm>
        <a:off x="1342535" y="2560320"/>
        <a:ext cx="3120390" cy="640080"/>
      </dsp:txXfrm>
    </dsp:sp>
    <dsp:sp modelId="{9CFC94C4-42AC-4FDD-AADF-E1F2F9C804FD}">
      <dsp:nvSpPr>
        <dsp:cNvPr id="0" name=""/>
        <dsp:cNvSpPr/>
      </dsp:nvSpPr>
      <dsp:spPr>
        <a:xfrm>
          <a:off x="0" y="3200400"/>
          <a:ext cx="5760720" cy="640080"/>
        </a:xfrm>
        <a:prstGeom prst="trapezoid">
          <a:avLst>
            <a:gd name="adj" fmla="val 7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latin typeface="+mn-lt"/>
            </a:rPr>
            <a:t>Maternal Morbidity Resulting in Primary Care Visit</a:t>
          </a:r>
        </a:p>
      </dsp:txBody>
      <dsp:txXfrm>
        <a:off x="1008125" y="3200400"/>
        <a:ext cx="3744468" cy="640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45400-9B9F-438E-96BE-70DBCA440A4D}">
      <dsp:nvSpPr>
        <dsp:cNvPr id="0" name=""/>
        <dsp:cNvSpPr/>
      </dsp:nvSpPr>
      <dsp:spPr>
        <a:xfrm rot="4396374">
          <a:off x="2244395" y="548791"/>
          <a:ext cx="2631214" cy="1834943"/>
        </a:xfrm>
        <a:prstGeom prst="swooshArrow">
          <a:avLst>
            <a:gd name="adj1" fmla="val 16310"/>
            <a:gd name="adj2" fmla="val 3137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8E5B5-F4DA-4001-886C-C23778F8FB4B}">
      <dsp:nvSpPr>
        <dsp:cNvPr id="0" name=""/>
        <dsp:cNvSpPr/>
      </dsp:nvSpPr>
      <dsp:spPr>
        <a:xfrm>
          <a:off x="2424998" y="1125801"/>
          <a:ext cx="66446" cy="6644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A158C46-E890-4A3B-9DD0-22B4CCCD633D}">
      <dsp:nvSpPr>
        <dsp:cNvPr id="0" name=""/>
        <dsp:cNvSpPr/>
      </dsp:nvSpPr>
      <dsp:spPr>
        <a:xfrm>
          <a:off x="2720629" y="-57736"/>
          <a:ext cx="1240536" cy="48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b="1" kern="1200" dirty="0"/>
            <a:t>Eliminate preventable maternal deaths</a:t>
          </a:r>
        </a:p>
      </dsp:txBody>
      <dsp:txXfrm>
        <a:off x="2720629" y="-57736"/>
        <a:ext cx="1240536" cy="487680"/>
      </dsp:txXfrm>
    </dsp:sp>
    <dsp:sp modelId="{AE8D3BF2-5756-4F00-B6EA-C10F272EF04E}">
      <dsp:nvSpPr>
        <dsp:cNvPr id="0" name=""/>
        <dsp:cNvSpPr/>
      </dsp:nvSpPr>
      <dsp:spPr>
        <a:xfrm>
          <a:off x="3872695" y="730632"/>
          <a:ext cx="1020462" cy="48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kern="1200" dirty="0"/>
            <a:t>Reduce maternal morbidity</a:t>
          </a:r>
        </a:p>
      </dsp:txBody>
      <dsp:txXfrm>
        <a:off x="3872695" y="730632"/>
        <a:ext cx="1020462" cy="487680"/>
      </dsp:txXfrm>
    </dsp:sp>
    <dsp:sp modelId="{70674F58-4ED6-43FA-B26F-6EF1613D918B}">
      <dsp:nvSpPr>
        <dsp:cNvPr id="0" name=""/>
        <dsp:cNvSpPr/>
      </dsp:nvSpPr>
      <dsp:spPr>
        <a:xfrm>
          <a:off x="3439854" y="2387110"/>
          <a:ext cx="1453304" cy="71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b="1" kern="1200" dirty="0"/>
            <a:t>Improve population health of women</a:t>
          </a:r>
        </a:p>
      </dsp:txBody>
      <dsp:txXfrm>
        <a:off x="3439854" y="2387110"/>
        <a:ext cx="1453304" cy="718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723993" y="209885"/>
          <a:ext cx="2848209" cy="2848209"/>
        </a:xfrm>
        <a:prstGeom prst="pie">
          <a:avLst>
            <a:gd name="adj1" fmla="val 16200000"/>
            <a:gd name="adj2" fmla="val 2052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a:p>
      </dsp:txBody>
      <dsp:txXfrm>
        <a:off x="2209808" y="688656"/>
        <a:ext cx="915495" cy="610330"/>
      </dsp:txXfrm>
    </dsp:sp>
    <dsp:sp modelId="{9989E917-3194-43AD-9D2C-44790A6EBE95}">
      <dsp:nvSpPr>
        <dsp:cNvPr id="0" name=""/>
        <dsp:cNvSpPr/>
      </dsp:nvSpPr>
      <dsp:spPr>
        <a:xfrm>
          <a:off x="748406" y="285838"/>
          <a:ext cx="2848209" cy="2848209"/>
        </a:xfrm>
        <a:prstGeom prst="pie">
          <a:avLst>
            <a:gd name="adj1" fmla="val 20520000"/>
            <a:gd name="adj2" fmla="val 324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p>
      </dsp:txBody>
      <dsp:txXfrm>
        <a:off x="2582788" y="1587198"/>
        <a:ext cx="847681" cy="678145"/>
      </dsp:txXfrm>
    </dsp:sp>
    <dsp:sp modelId="{65B3718C-EF54-4390-B1CE-1308E8B1020C}">
      <dsp:nvSpPr>
        <dsp:cNvPr id="0" name=""/>
        <dsp:cNvSpPr/>
      </dsp:nvSpPr>
      <dsp:spPr>
        <a:xfrm>
          <a:off x="683982" y="332630"/>
          <a:ext cx="2848209" cy="2848209"/>
        </a:xfrm>
        <a:prstGeom prst="pie">
          <a:avLst>
            <a:gd name="adj1" fmla="val 3240000"/>
            <a:gd name="adj2" fmla="val 756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1701200" y="2333157"/>
        <a:ext cx="813774" cy="745959"/>
      </dsp:txXfrm>
    </dsp:sp>
    <dsp:sp modelId="{B7E22032-AEA7-4227-AC7E-5E09EA3AE78E}">
      <dsp:nvSpPr>
        <dsp:cNvPr id="0" name=""/>
        <dsp:cNvSpPr/>
      </dsp:nvSpPr>
      <dsp:spPr>
        <a:xfrm>
          <a:off x="619558" y="285838"/>
          <a:ext cx="2848209" cy="2848209"/>
        </a:xfrm>
        <a:prstGeom prst="pie">
          <a:avLst>
            <a:gd name="adj1" fmla="val 7560000"/>
            <a:gd name="adj2" fmla="val 1188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p>
      </dsp:txBody>
      <dsp:txXfrm>
        <a:off x="785704" y="1587198"/>
        <a:ext cx="847681" cy="678145"/>
      </dsp:txXfrm>
    </dsp:sp>
    <dsp:sp modelId="{0AE51B92-782D-4A13-AA2F-575960481C8F}">
      <dsp:nvSpPr>
        <dsp:cNvPr id="0" name=""/>
        <dsp:cNvSpPr/>
      </dsp:nvSpPr>
      <dsp:spPr>
        <a:xfrm>
          <a:off x="643971" y="209885"/>
          <a:ext cx="2848209" cy="2848209"/>
        </a:xfrm>
        <a:prstGeom prst="pie">
          <a:avLst>
            <a:gd name="adj1" fmla="val 1188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a:p>
      </dsp:txBody>
      <dsp:txXfrm>
        <a:off x="1090869" y="688656"/>
        <a:ext cx="915495" cy="610330"/>
      </dsp:txXfrm>
    </dsp:sp>
    <dsp:sp modelId="{3C2B6C33-B938-4244-8A3A-929B49123421}">
      <dsp:nvSpPr>
        <dsp:cNvPr id="0" name=""/>
        <dsp:cNvSpPr/>
      </dsp:nvSpPr>
      <dsp:spPr>
        <a:xfrm>
          <a:off x="547541" y="33568"/>
          <a:ext cx="3200844" cy="3200844"/>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572285" y="109495"/>
          <a:ext cx="3200844" cy="3200844"/>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507664" y="156430"/>
          <a:ext cx="3200844" cy="3200844"/>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443044" y="109495"/>
          <a:ext cx="3200844" cy="3200844"/>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467788" y="33568"/>
          <a:ext cx="3200844" cy="3200844"/>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660967" y="186496"/>
          <a:ext cx="2530814" cy="2530814"/>
        </a:xfrm>
        <a:prstGeom prst="pie">
          <a:avLst>
            <a:gd name="adj1" fmla="val 16200000"/>
            <a:gd name="adj2" fmla="val 2052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981209" y="611914"/>
        <a:ext cx="813475" cy="542317"/>
      </dsp:txXfrm>
    </dsp:sp>
    <dsp:sp modelId="{9989E917-3194-43AD-9D2C-44790A6EBE95}">
      <dsp:nvSpPr>
        <dsp:cNvPr id="0" name=""/>
        <dsp:cNvSpPr/>
      </dsp:nvSpPr>
      <dsp:spPr>
        <a:xfrm>
          <a:off x="682660" y="253985"/>
          <a:ext cx="2530814" cy="2530814"/>
        </a:xfrm>
        <a:prstGeom prst="pie">
          <a:avLst>
            <a:gd name="adj1" fmla="val 20520000"/>
            <a:gd name="adj2" fmla="val 324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2312625" y="1410326"/>
        <a:ext cx="753218" cy="602574"/>
      </dsp:txXfrm>
    </dsp:sp>
    <dsp:sp modelId="{65B3718C-EF54-4390-B1CE-1308E8B1020C}">
      <dsp:nvSpPr>
        <dsp:cNvPr id="0" name=""/>
        <dsp:cNvSpPr/>
      </dsp:nvSpPr>
      <dsp:spPr>
        <a:xfrm>
          <a:off x="625415" y="295562"/>
          <a:ext cx="2530814" cy="2530814"/>
        </a:xfrm>
        <a:prstGeom prst="pie">
          <a:avLst>
            <a:gd name="adj1" fmla="val 3240000"/>
            <a:gd name="adj2" fmla="val 756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29278" y="2073158"/>
        <a:ext cx="723089" cy="662832"/>
      </dsp:txXfrm>
    </dsp:sp>
    <dsp:sp modelId="{B7E22032-AEA7-4227-AC7E-5E09EA3AE78E}">
      <dsp:nvSpPr>
        <dsp:cNvPr id="0" name=""/>
        <dsp:cNvSpPr/>
      </dsp:nvSpPr>
      <dsp:spPr>
        <a:xfrm>
          <a:off x="568171" y="253985"/>
          <a:ext cx="2530814" cy="2530814"/>
        </a:xfrm>
        <a:prstGeom prst="pie">
          <a:avLst>
            <a:gd name="adj1" fmla="val 7560000"/>
            <a:gd name="adj2" fmla="val 1188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15802" y="1410326"/>
        <a:ext cx="753218" cy="602574"/>
      </dsp:txXfrm>
    </dsp:sp>
    <dsp:sp modelId="{0AE51B92-782D-4A13-AA2F-575960481C8F}">
      <dsp:nvSpPr>
        <dsp:cNvPr id="0" name=""/>
        <dsp:cNvSpPr/>
      </dsp:nvSpPr>
      <dsp:spPr>
        <a:xfrm>
          <a:off x="589864" y="186496"/>
          <a:ext cx="2530814" cy="2530814"/>
        </a:xfrm>
        <a:prstGeom prst="pie">
          <a:avLst>
            <a:gd name="adj1" fmla="val 1188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986960" y="611914"/>
        <a:ext cx="813475" cy="542317"/>
      </dsp:txXfrm>
    </dsp:sp>
    <dsp:sp modelId="{3C2B6C33-B938-4244-8A3A-929B49123421}">
      <dsp:nvSpPr>
        <dsp:cNvPr id="0" name=""/>
        <dsp:cNvSpPr/>
      </dsp:nvSpPr>
      <dsp:spPr>
        <a:xfrm>
          <a:off x="504179" y="29827"/>
          <a:ext cx="2844153" cy="2844153"/>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526165" y="97293"/>
          <a:ext cx="2844153" cy="284415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468746" y="138998"/>
          <a:ext cx="2844153" cy="284415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411326" y="97293"/>
          <a:ext cx="2844153" cy="284415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433313" y="29827"/>
          <a:ext cx="2844153" cy="284415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660967" y="186496"/>
          <a:ext cx="2530814" cy="2530814"/>
        </a:xfrm>
        <a:prstGeom prst="pie">
          <a:avLst>
            <a:gd name="adj1" fmla="val 16200000"/>
            <a:gd name="adj2" fmla="val 2052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981209" y="611914"/>
        <a:ext cx="813475" cy="542317"/>
      </dsp:txXfrm>
    </dsp:sp>
    <dsp:sp modelId="{9989E917-3194-43AD-9D2C-44790A6EBE95}">
      <dsp:nvSpPr>
        <dsp:cNvPr id="0" name=""/>
        <dsp:cNvSpPr/>
      </dsp:nvSpPr>
      <dsp:spPr>
        <a:xfrm>
          <a:off x="682660" y="253985"/>
          <a:ext cx="2530814" cy="2530814"/>
        </a:xfrm>
        <a:prstGeom prst="pie">
          <a:avLst>
            <a:gd name="adj1" fmla="val 20520000"/>
            <a:gd name="adj2" fmla="val 324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2312625" y="1410326"/>
        <a:ext cx="753218" cy="602574"/>
      </dsp:txXfrm>
    </dsp:sp>
    <dsp:sp modelId="{65B3718C-EF54-4390-B1CE-1308E8B1020C}">
      <dsp:nvSpPr>
        <dsp:cNvPr id="0" name=""/>
        <dsp:cNvSpPr/>
      </dsp:nvSpPr>
      <dsp:spPr>
        <a:xfrm>
          <a:off x="625415" y="295562"/>
          <a:ext cx="2530814" cy="2530814"/>
        </a:xfrm>
        <a:prstGeom prst="pie">
          <a:avLst>
            <a:gd name="adj1" fmla="val 3240000"/>
            <a:gd name="adj2" fmla="val 756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29278" y="2073158"/>
        <a:ext cx="723089" cy="662832"/>
      </dsp:txXfrm>
    </dsp:sp>
    <dsp:sp modelId="{B7E22032-AEA7-4227-AC7E-5E09EA3AE78E}">
      <dsp:nvSpPr>
        <dsp:cNvPr id="0" name=""/>
        <dsp:cNvSpPr/>
      </dsp:nvSpPr>
      <dsp:spPr>
        <a:xfrm>
          <a:off x="568171" y="253985"/>
          <a:ext cx="2530814" cy="2530814"/>
        </a:xfrm>
        <a:prstGeom prst="pie">
          <a:avLst>
            <a:gd name="adj1" fmla="val 7560000"/>
            <a:gd name="adj2" fmla="val 1188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15802" y="1410326"/>
        <a:ext cx="753218" cy="602574"/>
      </dsp:txXfrm>
    </dsp:sp>
    <dsp:sp modelId="{0AE51B92-782D-4A13-AA2F-575960481C8F}">
      <dsp:nvSpPr>
        <dsp:cNvPr id="0" name=""/>
        <dsp:cNvSpPr/>
      </dsp:nvSpPr>
      <dsp:spPr>
        <a:xfrm>
          <a:off x="589864" y="186496"/>
          <a:ext cx="2530814" cy="2530814"/>
        </a:xfrm>
        <a:prstGeom prst="pie">
          <a:avLst>
            <a:gd name="adj1" fmla="val 1188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986960" y="611914"/>
        <a:ext cx="813475" cy="542317"/>
      </dsp:txXfrm>
    </dsp:sp>
    <dsp:sp modelId="{3C2B6C33-B938-4244-8A3A-929B49123421}">
      <dsp:nvSpPr>
        <dsp:cNvPr id="0" name=""/>
        <dsp:cNvSpPr/>
      </dsp:nvSpPr>
      <dsp:spPr>
        <a:xfrm>
          <a:off x="504179" y="29827"/>
          <a:ext cx="2844153" cy="284415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526165" y="97293"/>
          <a:ext cx="2844153" cy="2844153"/>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468746" y="138998"/>
          <a:ext cx="2844153" cy="284415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411326" y="97293"/>
          <a:ext cx="2844153" cy="284415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433313" y="29827"/>
          <a:ext cx="2844153" cy="284415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660967" y="186496"/>
          <a:ext cx="2530814" cy="2530814"/>
        </a:xfrm>
        <a:prstGeom prst="pie">
          <a:avLst>
            <a:gd name="adj1" fmla="val 16200000"/>
            <a:gd name="adj2" fmla="val 2052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981209" y="611914"/>
        <a:ext cx="813475" cy="542317"/>
      </dsp:txXfrm>
    </dsp:sp>
    <dsp:sp modelId="{9989E917-3194-43AD-9D2C-44790A6EBE95}">
      <dsp:nvSpPr>
        <dsp:cNvPr id="0" name=""/>
        <dsp:cNvSpPr/>
      </dsp:nvSpPr>
      <dsp:spPr>
        <a:xfrm>
          <a:off x="682660" y="253985"/>
          <a:ext cx="2530814" cy="2530814"/>
        </a:xfrm>
        <a:prstGeom prst="pie">
          <a:avLst>
            <a:gd name="adj1" fmla="val 20520000"/>
            <a:gd name="adj2" fmla="val 324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2312625" y="1410326"/>
        <a:ext cx="753218" cy="602574"/>
      </dsp:txXfrm>
    </dsp:sp>
    <dsp:sp modelId="{65B3718C-EF54-4390-B1CE-1308E8B1020C}">
      <dsp:nvSpPr>
        <dsp:cNvPr id="0" name=""/>
        <dsp:cNvSpPr/>
      </dsp:nvSpPr>
      <dsp:spPr>
        <a:xfrm>
          <a:off x="625415" y="295562"/>
          <a:ext cx="2530814" cy="2530814"/>
        </a:xfrm>
        <a:prstGeom prst="pie">
          <a:avLst>
            <a:gd name="adj1" fmla="val 3240000"/>
            <a:gd name="adj2" fmla="val 756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29278" y="2073158"/>
        <a:ext cx="723089" cy="662832"/>
      </dsp:txXfrm>
    </dsp:sp>
    <dsp:sp modelId="{B7E22032-AEA7-4227-AC7E-5E09EA3AE78E}">
      <dsp:nvSpPr>
        <dsp:cNvPr id="0" name=""/>
        <dsp:cNvSpPr/>
      </dsp:nvSpPr>
      <dsp:spPr>
        <a:xfrm>
          <a:off x="568171" y="253985"/>
          <a:ext cx="2530814" cy="2530814"/>
        </a:xfrm>
        <a:prstGeom prst="pie">
          <a:avLst>
            <a:gd name="adj1" fmla="val 7560000"/>
            <a:gd name="adj2" fmla="val 1188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15802" y="1410326"/>
        <a:ext cx="753218" cy="602574"/>
      </dsp:txXfrm>
    </dsp:sp>
    <dsp:sp modelId="{0AE51B92-782D-4A13-AA2F-575960481C8F}">
      <dsp:nvSpPr>
        <dsp:cNvPr id="0" name=""/>
        <dsp:cNvSpPr/>
      </dsp:nvSpPr>
      <dsp:spPr>
        <a:xfrm>
          <a:off x="589864" y="186496"/>
          <a:ext cx="2530814" cy="2530814"/>
        </a:xfrm>
        <a:prstGeom prst="pie">
          <a:avLst>
            <a:gd name="adj1" fmla="val 1188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986960" y="611914"/>
        <a:ext cx="813475" cy="542317"/>
      </dsp:txXfrm>
    </dsp:sp>
    <dsp:sp modelId="{3C2B6C33-B938-4244-8A3A-929B49123421}">
      <dsp:nvSpPr>
        <dsp:cNvPr id="0" name=""/>
        <dsp:cNvSpPr/>
      </dsp:nvSpPr>
      <dsp:spPr>
        <a:xfrm>
          <a:off x="504179" y="29827"/>
          <a:ext cx="2844153" cy="284415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526165" y="97293"/>
          <a:ext cx="2844153" cy="284415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468746" y="138998"/>
          <a:ext cx="2844153" cy="2844153"/>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411326" y="97293"/>
          <a:ext cx="2844153" cy="284415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433313" y="29827"/>
          <a:ext cx="2844153" cy="284415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660967" y="186496"/>
          <a:ext cx="2530814" cy="2530814"/>
        </a:xfrm>
        <a:prstGeom prst="pie">
          <a:avLst>
            <a:gd name="adj1" fmla="val 16200000"/>
            <a:gd name="adj2" fmla="val 2052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981209" y="611914"/>
        <a:ext cx="813475" cy="542317"/>
      </dsp:txXfrm>
    </dsp:sp>
    <dsp:sp modelId="{9989E917-3194-43AD-9D2C-44790A6EBE95}">
      <dsp:nvSpPr>
        <dsp:cNvPr id="0" name=""/>
        <dsp:cNvSpPr/>
      </dsp:nvSpPr>
      <dsp:spPr>
        <a:xfrm>
          <a:off x="682660" y="253985"/>
          <a:ext cx="2530814" cy="2530814"/>
        </a:xfrm>
        <a:prstGeom prst="pie">
          <a:avLst>
            <a:gd name="adj1" fmla="val 20520000"/>
            <a:gd name="adj2" fmla="val 324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2312625" y="1410326"/>
        <a:ext cx="753218" cy="602574"/>
      </dsp:txXfrm>
    </dsp:sp>
    <dsp:sp modelId="{65B3718C-EF54-4390-B1CE-1308E8B1020C}">
      <dsp:nvSpPr>
        <dsp:cNvPr id="0" name=""/>
        <dsp:cNvSpPr/>
      </dsp:nvSpPr>
      <dsp:spPr>
        <a:xfrm>
          <a:off x="625415" y="295562"/>
          <a:ext cx="2530814" cy="2530814"/>
        </a:xfrm>
        <a:prstGeom prst="pie">
          <a:avLst>
            <a:gd name="adj1" fmla="val 3240000"/>
            <a:gd name="adj2" fmla="val 756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29278" y="2073158"/>
        <a:ext cx="723089" cy="662832"/>
      </dsp:txXfrm>
    </dsp:sp>
    <dsp:sp modelId="{B7E22032-AEA7-4227-AC7E-5E09EA3AE78E}">
      <dsp:nvSpPr>
        <dsp:cNvPr id="0" name=""/>
        <dsp:cNvSpPr/>
      </dsp:nvSpPr>
      <dsp:spPr>
        <a:xfrm>
          <a:off x="568171" y="253985"/>
          <a:ext cx="2530814" cy="2530814"/>
        </a:xfrm>
        <a:prstGeom prst="pie">
          <a:avLst>
            <a:gd name="adj1" fmla="val 7560000"/>
            <a:gd name="adj2" fmla="val 1188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15802" y="1410326"/>
        <a:ext cx="753218" cy="602574"/>
      </dsp:txXfrm>
    </dsp:sp>
    <dsp:sp modelId="{0AE51B92-782D-4A13-AA2F-575960481C8F}">
      <dsp:nvSpPr>
        <dsp:cNvPr id="0" name=""/>
        <dsp:cNvSpPr/>
      </dsp:nvSpPr>
      <dsp:spPr>
        <a:xfrm>
          <a:off x="589864" y="186496"/>
          <a:ext cx="2530814" cy="2530814"/>
        </a:xfrm>
        <a:prstGeom prst="pie">
          <a:avLst>
            <a:gd name="adj1" fmla="val 1188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986960" y="611914"/>
        <a:ext cx="813475" cy="542317"/>
      </dsp:txXfrm>
    </dsp:sp>
    <dsp:sp modelId="{3C2B6C33-B938-4244-8A3A-929B49123421}">
      <dsp:nvSpPr>
        <dsp:cNvPr id="0" name=""/>
        <dsp:cNvSpPr/>
      </dsp:nvSpPr>
      <dsp:spPr>
        <a:xfrm>
          <a:off x="504179" y="29827"/>
          <a:ext cx="2844153" cy="284415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526165" y="97293"/>
          <a:ext cx="2844153" cy="284415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468746" y="138998"/>
          <a:ext cx="2844153" cy="284415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411326" y="97293"/>
          <a:ext cx="2844153" cy="2844153"/>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433313" y="29827"/>
          <a:ext cx="2844153" cy="284415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A3406F-FE13-45DD-B2AE-EC71446F2DBE}" type="datetimeFigureOut">
              <a:rPr lang="en-CA" smtClean="0"/>
              <a:t>2022-05-18</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5ADD6F0-674D-4F7D-87BA-74CA62959891}" type="slidenum">
              <a:rPr lang="en-CA" smtClean="0"/>
              <a:t>‹#›</a:t>
            </a:fld>
            <a:endParaRPr lang="en-CA"/>
          </a:p>
        </p:txBody>
      </p:sp>
    </p:spTree>
    <p:extLst>
      <p:ext uri="{BB962C8B-B14F-4D97-AF65-F5344CB8AC3E}">
        <p14:creationId xmlns:p14="http://schemas.microsoft.com/office/powerpoint/2010/main" val="123687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561C785-E0AC-4BA4-9708-3A73039A506C}" type="slidenum">
              <a:rPr lang="fr-CA" smtClean="0"/>
              <a:t>1</a:t>
            </a:fld>
            <a:endParaRPr lang="fr-CA"/>
          </a:p>
        </p:txBody>
      </p:sp>
    </p:spTree>
    <p:extLst>
      <p:ext uri="{BB962C8B-B14F-4D97-AF65-F5344CB8AC3E}">
        <p14:creationId xmlns:p14="http://schemas.microsoft.com/office/powerpoint/2010/main" val="220368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what a maternal mortality review is and is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23</a:t>
            </a:fld>
            <a:endParaRPr lang="en-US"/>
          </a:p>
        </p:txBody>
      </p:sp>
    </p:spTree>
    <p:extLst>
      <p:ext uri="{BB962C8B-B14F-4D97-AF65-F5344CB8AC3E}">
        <p14:creationId xmlns:p14="http://schemas.microsoft.com/office/powerpoint/2010/main" val="237022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FC398B4-EB39-4BA9-9E20-414C7D540604}" type="slidenum">
              <a:rPr lang="en-US" smtClean="0"/>
              <a:t>24</a:t>
            </a:fld>
            <a:endParaRPr lang="en-US"/>
          </a:p>
        </p:txBody>
      </p:sp>
    </p:spTree>
    <p:extLst>
      <p:ext uri="{BB962C8B-B14F-4D97-AF65-F5344CB8AC3E}">
        <p14:creationId xmlns:p14="http://schemas.microsoft.com/office/powerpoint/2010/main" val="26739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ADD6F0-674D-4F7D-87BA-74CA62959891}" type="slidenum">
              <a:rPr lang="en-CA" smtClean="0"/>
              <a:t>27</a:t>
            </a:fld>
            <a:endParaRPr lang="en-CA"/>
          </a:p>
        </p:txBody>
      </p:sp>
    </p:spTree>
    <p:extLst>
      <p:ext uri="{BB962C8B-B14F-4D97-AF65-F5344CB8AC3E}">
        <p14:creationId xmlns:p14="http://schemas.microsoft.com/office/powerpoint/2010/main" val="220031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approach to committee membership – how does your state committee ensure multidisciplinary representation? What organizations, core disciplines, and specialty disciplines are currently on your state/jurisdiction’s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perspectives captured via a multidisciplinary MMRC provide a greater understanding of opportunities to prevent deaths at the local, state and national levels.  It is important to build strong group dynamics that emphasize trust and respect of diverse viewpoints.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29</a:t>
            </a:fld>
            <a:endParaRPr lang="en-US"/>
          </a:p>
        </p:txBody>
      </p:sp>
    </p:spTree>
    <p:extLst>
      <p:ext uri="{BB962C8B-B14F-4D97-AF65-F5344CB8AC3E}">
        <p14:creationId xmlns:p14="http://schemas.microsoft.com/office/powerpoint/2010/main" val="117904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a:t>
            </a:r>
          </a:p>
          <a:p>
            <a:r>
              <a:rPr lang="en-US" dirty="0"/>
              <a:t>Case identification is the first task of any MMRC. Typically, </a:t>
            </a:r>
            <a:r>
              <a:rPr lang="en-US" dirty="0" err="1"/>
              <a:t>preg</a:t>
            </a:r>
            <a:r>
              <a:rPr lang="en-US" dirty="0"/>
              <a:t>.-associated deaths are identified by a hospital</a:t>
            </a:r>
            <a:r>
              <a:rPr lang="en-US" baseline="0" dirty="0"/>
              <a:t> or care-provider, or Vital Statistics </a:t>
            </a:r>
            <a:r>
              <a:rPr lang="en-US" dirty="0"/>
              <a:t>Records or similar entity and vital records (i.e. birth and death certificates) are the primary source for identifying pregnancy-associated deaths.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30</a:t>
            </a:fld>
            <a:endParaRPr lang="en-US"/>
          </a:p>
        </p:txBody>
      </p:sp>
    </p:spTree>
    <p:extLst>
      <p:ext uri="{BB962C8B-B14F-4D97-AF65-F5344CB8AC3E}">
        <p14:creationId xmlns:p14="http://schemas.microsoft.com/office/powerpoint/2010/main" val="58518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case selection approach specific to your 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selection is the next phase of the action cycle. Jurisdictions determine their scope for review based on available resources – and some jurisdictions may have to limit cases most likely to be causally related to pregnancy (i.e. they may exclude motor vehicle deaths from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31</a:t>
            </a:fld>
            <a:endParaRPr lang="en-US"/>
          </a:p>
        </p:txBody>
      </p:sp>
    </p:spTree>
    <p:extLst>
      <p:ext uri="{BB962C8B-B14F-4D97-AF65-F5344CB8AC3E}">
        <p14:creationId xmlns:p14="http://schemas.microsoft.com/office/powerpoint/2010/main" val="178322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variety of case abstraction sources – include other sources available to abstractors in your jurisdiction as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cap="none" dirty="0">
                <a:solidFill>
                  <a:schemeClr val="tx1"/>
                </a:solidFill>
                <a:effectLst/>
                <a:latin typeface="+mn-lt"/>
                <a:ea typeface="+mn-ea"/>
                <a:cs typeface="+mn-cs"/>
              </a:rPr>
              <a:t>Case abstraction is the next phase and involves collecting sources from a large variety of places – including various vital and medical record sources, as well as other social services.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cap="none"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DA764-A45C-4A92-9D36-24321CC3547F}" type="slidenum">
              <a:rPr lang="en-US" smtClean="0"/>
              <a:t>32</a:t>
            </a:fld>
            <a:endParaRPr lang="en-US"/>
          </a:p>
        </p:txBody>
      </p:sp>
    </p:spTree>
    <p:extLst>
      <p:ext uri="{BB962C8B-B14F-4D97-AF65-F5344CB8AC3E}">
        <p14:creationId xmlns:p14="http://schemas.microsoft.com/office/powerpoint/2010/main" val="765947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best practices for case identification</a:t>
            </a:r>
          </a:p>
        </p:txBody>
      </p:sp>
      <p:sp>
        <p:nvSpPr>
          <p:cNvPr id="4" name="Slide Number Placeholder 3"/>
          <p:cNvSpPr>
            <a:spLocks noGrp="1"/>
          </p:cNvSpPr>
          <p:nvPr>
            <p:ph type="sldNum" sz="quarter" idx="5"/>
          </p:nvPr>
        </p:nvSpPr>
        <p:spPr/>
        <p:txBody>
          <a:bodyPr/>
          <a:lstStyle/>
          <a:p>
            <a:fld id="{2FC398B4-EB39-4BA9-9E20-414C7D540604}" type="slidenum">
              <a:rPr lang="en-US" smtClean="0"/>
              <a:t>33</a:t>
            </a:fld>
            <a:endParaRPr lang="en-US"/>
          </a:p>
        </p:txBody>
      </p:sp>
    </p:spTree>
    <p:extLst>
      <p:ext uri="{BB962C8B-B14F-4D97-AF65-F5344CB8AC3E}">
        <p14:creationId xmlns:p14="http://schemas.microsoft.com/office/powerpoint/2010/main" val="10531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guiding/facilitation questions for committees consideration as they review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Committees review each death to determine whether it was causally related to pregnancy, to determine the underlying cause of death, and whether or not that is in agreement with what was listed on the death certificate.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committee assesses preventability.  A death is considered preventable if the committee determines that there was at least some chance of the death being averted by one or more </a:t>
            </a:r>
            <a:r>
              <a:rPr lang="en-US" i="1" dirty="0"/>
              <a:t>reasonable</a:t>
            </a:r>
            <a:r>
              <a:rPr lang="en-US" dirty="0"/>
              <a:t> changes to patient, family, community, provider, facility, and/or systems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death is considered preventable, the committee then discusses the contributing factors and what specific and feasible actions might have changed the course of events.  Those actions form the basis for their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34</a:t>
            </a:fld>
            <a:endParaRPr lang="en-US"/>
          </a:p>
        </p:txBody>
      </p:sp>
    </p:spTree>
    <p:extLst>
      <p:ext uri="{BB962C8B-B14F-4D97-AF65-F5344CB8AC3E}">
        <p14:creationId xmlns:p14="http://schemas.microsoft.com/office/powerpoint/2010/main" val="53536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committee decisions form to the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Recommend having printing versions for each participant in the orientation session to review while slides cover the major points of the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it is important to go over the definitions again and emphasize the differences. The role of the committee will be to determine which definition best matches each case reviewed after full review of the abstracted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Explain this is where committee members can comment on the quality of records available for committee to review for the particular case in question. This data in the aggregate is a good quality measure for the program staff/abstractors.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35</a:t>
            </a:fld>
            <a:endParaRPr lang="en-US"/>
          </a:p>
        </p:txBody>
      </p:sp>
    </p:spTree>
    <p:extLst>
      <p:ext uri="{BB962C8B-B14F-4D97-AF65-F5344CB8AC3E}">
        <p14:creationId xmlns:p14="http://schemas.microsoft.com/office/powerpoint/2010/main" val="360280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the objectives of the day with the committee members, update as needed to cover key topics in your specific orientation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a:t>
            </a:fld>
            <a:endParaRPr lang="en-US"/>
          </a:p>
        </p:txBody>
      </p:sp>
    </p:spTree>
    <p:extLst>
      <p:ext uri="{BB962C8B-B14F-4D97-AF65-F5344CB8AC3E}">
        <p14:creationId xmlns:p14="http://schemas.microsoft.com/office/powerpoint/2010/main" val="204929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we highlight the differences in committee findings vs. death certificate findings. With the level of information available to review committees they often disagree with the underlying cause of death that is listed on the death certificate.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the committee determines the immediate cause of death, contributing, the underlying cause of death, and documents any other significant conditions contributing to the death. These free text boxes are optional.  They are often used by teams who want to document causes of pregnancy-associated, not 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CA" dirty="0"/>
          </a:p>
        </p:txBody>
      </p:sp>
      <p:sp>
        <p:nvSpPr>
          <p:cNvPr id="4" name="Slide Number Placeholder 3"/>
          <p:cNvSpPr>
            <a:spLocks noGrp="1"/>
          </p:cNvSpPr>
          <p:nvPr>
            <p:ph type="sldNum" sz="quarter" idx="10"/>
          </p:nvPr>
        </p:nvSpPr>
        <p:spPr/>
        <p:txBody>
          <a:bodyPr/>
          <a:lstStyle/>
          <a:p>
            <a:fld id="{95ADD6F0-674D-4F7D-87BA-74CA62959891}" type="slidenum">
              <a:rPr lang="en-CA" smtClean="0"/>
              <a:t>36</a:t>
            </a:fld>
            <a:endParaRPr lang="en-CA"/>
          </a:p>
        </p:txBody>
      </p:sp>
    </p:spTree>
    <p:extLst>
      <p:ext uri="{BB962C8B-B14F-4D97-AF65-F5344CB8AC3E}">
        <p14:creationId xmlns:p14="http://schemas.microsoft.com/office/powerpoint/2010/main" val="266114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lvl="0"/>
            <a:r>
              <a:rPr lang="en-US" sz="1200" kern="1200" dirty="0">
                <a:solidFill>
                  <a:schemeClr val="tx1"/>
                </a:solidFill>
                <a:effectLst/>
                <a:latin typeface="+mn-lt"/>
                <a:ea typeface="+mn-ea"/>
                <a:cs typeface="+mn-cs"/>
              </a:rPr>
              <a:t>Why determine preventability?</a:t>
            </a:r>
          </a:p>
          <a:p>
            <a:r>
              <a:rPr lang="en-US" sz="1200" b="1" kern="1200" dirty="0">
                <a:solidFill>
                  <a:schemeClr val="tx1"/>
                </a:solidFill>
                <a:effectLst/>
                <a:latin typeface="+mn-lt"/>
                <a:ea typeface="+mn-ea"/>
                <a:cs typeface="+mn-cs"/>
              </a:rPr>
              <a:t>Preventability provides a framework of prioritization for recommendations.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do preventability estimates vary between MMRCs? </a:t>
            </a:r>
          </a:p>
          <a:p>
            <a:r>
              <a:rPr lang="en-US" sz="1200" b="1" kern="1200" dirty="0">
                <a:solidFill>
                  <a:schemeClr val="tx1"/>
                </a:solidFill>
                <a:effectLst/>
                <a:latin typeface="+mn-lt"/>
                <a:ea typeface="+mn-ea"/>
                <a:cs typeface="+mn-cs"/>
              </a:rPr>
              <a:t>Preventability determinations are often a reflection of MMRC composition.  Multidisciplinary MMRCs have a greater understanding of opportunities to prevent deaths.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should our committee do if we get stuck on the preventability question?</a:t>
            </a:r>
          </a:p>
          <a:p>
            <a:r>
              <a:rPr lang="en-US" sz="1200" b="1" kern="1200" dirty="0">
                <a:solidFill>
                  <a:schemeClr val="tx1"/>
                </a:solidFill>
                <a:effectLst/>
                <a:latin typeface="+mn-lt"/>
                <a:ea typeface="+mn-ea"/>
                <a:cs typeface="+mn-cs"/>
              </a:rPr>
              <a:t>It may be helpful to first discuss the factors that contributed to the death, and recommendations to address those contributing factors.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avoid speculation in the case of inadequate or incomplete case information?</a:t>
            </a:r>
          </a:p>
          <a:p>
            <a:r>
              <a:rPr lang="en-US" sz="1200" b="1" kern="1200" dirty="0">
                <a:solidFill>
                  <a:schemeClr val="tx1"/>
                </a:solidFill>
                <a:effectLst/>
                <a:latin typeface="+mn-lt"/>
                <a:ea typeface="+mn-ea"/>
                <a:cs typeface="+mn-cs"/>
              </a:rPr>
              <a:t>Inadequate information can make any case determination difficult.  It’s important not to resort to speculation, stay on task, admit that you don’t know what you don’t know about the case and the facilitator may direct the committee to move on.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help the media and the public broaden the focus on preventability, particularly beyond the provider/facility level?</a:t>
            </a:r>
          </a:p>
          <a:p>
            <a:r>
              <a:rPr lang="en-US" sz="1200" b="1" kern="1200" dirty="0">
                <a:solidFill>
                  <a:schemeClr val="tx1"/>
                </a:solidFill>
                <a:effectLst/>
                <a:latin typeface="+mn-lt"/>
                <a:ea typeface="+mn-ea"/>
                <a:cs typeface="+mn-cs"/>
              </a:rPr>
              <a:t>Addressing medical factors alone will not get us to the reductions we want to achieve.  In order to broaden this perspective committees must document factors and recommendations </a:t>
            </a:r>
            <a:r>
              <a:rPr lang="en-US" sz="1200" b="1" i="1" kern="1200" dirty="0">
                <a:solidFill>
                  <a:schemeClr val="tx1"/>
                </a:solidFill>
                <a:effectLst/>
                <a:latin typeface="+mn-lt"/>
                <a:ea typeface="+mn-ea"/>
                <a:cs typeface="+mn-cs"/>
              </a:rPr>
              <a:t>at all levels</a:t>
            </a:r>
            <a:r>
              <a:rPr lang="en-US" sz="1200" b="1" kern="1200" dirty="0">
                <a:solidFill>
                  <a:schemeClr val="tx1"/>
                </a:solidFill>
                <a:effectLst/>
                <a:latin typeface="+mn-lt"/>
                <a:ea typeface="+mn-ea"/>
                <a:cs typeface="+mn-cs"/>
              </a:rPr>
              <a:t> (Patient/Family, Provider, Facility, System and Community).  Multidisciplinary review promotes understanding of patient-, community-, and system-level factors as well as development of actionable recommendation at all levels.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craft recommendations that are useful to abstractors, analysts and for reporting to stakeholders and the public?</a:t>
            </a:r>
          </a:p>
          <a:p>
            <a:r>
              <a:rPr lang="en-US" sz="1200" b="1" kern="1200" dirty="0">
                <a:solidFill>
                  <a:schemeClr val="tx1"/>
                </a:solidFill>
                <a:effectLst/>
                <a:latin typeface="+mn-lt"/>
                <a:ea typeface="+mn-ea"/>
                <a:cs typeface="+mn-cs"/>
              </a:rPr>
              <a:t>An actionable recommendation is mapped to a contributing factor and is structured as follows: [Who] should [do what], [when/where?]  A diversity of voices at the table provide greater perspective on system-level factors that may influence factors such as late entry into prenatal care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how the form allows space for each contributing factor listed to be mapped to a recommendation for action.</a:t>
            </a:r>
          </a:p>
          <a:p>
            <a:endParaRPr lang="en-CA" dirty="0"/>
          </a:p>
        </p:txBody>
      </p:sp>
      <p:sp>
        <p:nvSpPr>
          <p:cNvPr id="4" name="Slide Number Placeholder 3"/>
          <p:cNvSpPr>
            <a:spLocks noGrp="1"/>
          </p:cNvSpPr>
          <p:nvPr>
            <p:ph type="sldNum" sz="quarter" idx="10"/>
          </p:nvPr>
        </p:nvSpPr>
        <p:spPr/>
        <p:txBody>
          <a:bodyPr/>
          <a:lstStyle/>
          <a:p>
            <a:fld id="{95ADD6F0-674D-4F7D-87BA-74CA62959891}" type="slidenum">
              <a:rPr lang="en-CA" smtClean="0"/>
              <a:t>37</a:t>
            </a:fld>
            <a:endParaRPr lang="en-CA"/>
          </a:p>
        </p:txBody>
      </p:sp>
    </p:spTree>
    <p:extLst>
      <p:ext uri="{BB962C8B-B14F-4D97-AF65-F5344CB8AC3E}">
        <p14:creationId xmlns:p14="http://schemas.microsoft.com/office/powerpoint/2010/main" val="9947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lvl="0"/>
            <a:r>
              <a:rPr lang="en-US" sz="1200" kern="1200" dirty="0">
                <a:solidFill>
                  <a:schemeClr val="tx1"/>
                </a:solidFill>
                <a:effectLst/>
                <a:latin typeface="+mn-lt"/>
                <a:ea typeface="+mn-ea"/>
                <a:cs typeface="+mn-cs"/>
              </a:rPr>
              <a:t>Why determine preventability?</a:t>
            </a:r>
          </a:p>
          <a:p>
            <a:r>
              <a:rPr lang="en-US" sz="1200" b="1" kern="1200" dirty="0">
                <a:solidFill>
                  <a:schemeClr val="tx1"/>
                </a:solidFill>
                <a:effectLst/>
                <a:latin typeface="+mn-lt"/>
                <a:ea typeface="+mn-ea"/>
                <a:cs typeface="+mn-cs"/>
              </a:rPr>
              <a:t>Preventability provides a framework of prioritization for recommendations.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do preventability estimates vary between MMRCs? </a:t>
            </a:r>
          </a:p>
          <a:p>
            <a:r>
              <a:rPr lang="en-US" sz="1200" b="1" kern="1200" dirty="0">
                <a:solidFill>
                  <a:schemeClr val="tx1"/>
                </a:solidFill>
                <a:effectLst/>
                <a:latin typeface="+mn-lt"/>
                <a:ea typeface="+mn-ea"/>
                <a:cs typeface="+mn-cs"/>
              </a:rPr>
              <a:t>Preventability determinations are often a reflection of MMRC composition.  Multidisciplinary MMRCs have a greater understanding of opportunities to prevent deaths.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should our committee do if we get stuck on the preventability question?</a:t>
            </a:r>
          </a:p>
          <a:p>
            <a:r>
              <a:rPr lang="en-US" sz="1200" b="1" kern="1200" dirty="0">
                <a:solidFill>
                  <a:schemeClr val="tx1"/>
                </a:solidFill>
                <a:effectLst/>
                <a:latin typeface="+mn-lt"/>
                <a:ea typeface="+mn-ea"/>
                <a:cs typeface="+mn-cs"/>
              </a:rPr>
              <a:t>It may be helpful to first discuss the factors that contributed to the death, and recommendations to address those contributing factors.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avoid speculation in the case of inadequate or incomplete case information?</a:t>
            </a:r>
          </a:p>
          <a:p>
            <a:r>
              <a:rPr lang="en-US" sz="1200" b="1" kern="1200" dirty="0">
                <a:solidFill>
                  <a:schemeClr val="tx1"/>
                </a:solidFill>
                <a:effectLst/>
                <a:latin typeface="+mn-lt"/>
                <a:ea typeface="+mn-ea"/>
                <a:cs typeface="+mn-cs"/>
              </a:rPr>
              <a:t>Inadequate information can make any case determination difficult.  It’s important not to resort to speculation, stay on task, admit that you don’t know what you don’t know about the case and the facilitator may direct the committee to move on.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help the media and the public broaden the focus on preventability, particularly beyond the provider/facility level?</a:t>
            </a:r>
          </a:p>
          <a:p>
            <a:r>
              <a:rPr lang="en-US" sz="1200" b="1" kern="1200" dirty="0">
                <a:solidFill>
                  <a:schemeClr val="tx1"/>
                </a:solidFill>
                <a:effectLst/>
                <a:latin typeface="+mn-lt"/>
                <a:ea typeface="+mn-ea"/>
                <a:cs typeface="+mn-cs"/>
              </a:rPr>
              <a:t>Addressing medical factors alone will not get us to the reductions we want to achieve.  In order to broaden this perspective committees must document factors and recommendations </a:t>
            </a:r>
            <a:r>
              <a:rPr lang="en-US" sz="1200" b="1" i="1" kern="1200" dirty="0">
                <a:solidFill>
                  <a:schemeClr val="tx1"/>
                </a:solidFill>
                <a:effectLst/>
                <a:latin typeface="+mn-lt"/>
                <a:ea typeface="+mn-ea"/>
                <a:cs typeface="+mn-cs"/>
              </a:rPr>
              <a:t>at all levels</a:t>
            </a:r>
            <a:r>
              <a:rPr lang="en-US" sz="1200" b="1" kern="1200" dirty="0">
                <a:solidFill>
                  <a:schemeClr val="tx1"/>
                </a:solidFill>
                <a:effectLst/>
                <a:latin typeface="+mn-lt"/>
                <a:ea typeface="+mn-ea"/>
                <a:cs typeface="+mn-cs"/>
              </a:rPr>
              <a:t> (Patient/Family, Provider, Facility, System and Community).  Multidisciplinary review promotes understanding of patient-, community-, and system-level factors as well as development of actionable recommendation at all levels.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craft recommendations that are useful to abstractors, analysts and for reporting to stakeholders and the public?</a:t>
            </a:r>
          </a:p>
          <a:p>
            <a:r>
              <a:rPr lang="en-US" sz="1200" b="1" kern="1200" dirty="0">
                <a:solidFill>
                  <a:schemeClr val="tx1"/>
                </a:solidFill>
                <a:effectLst/>
                <a:latin typeface="+mn-lt"/>
                <a:ea typeface="+mn-ea"/>
                <a:cs typeface="+mn-cs"/>
              </a:rPr>
              <a:t>An actionable recommendation is mapped to a contributing factor and is structured as follows: [Who] should [do what], [when/where?]  A diversity of voices at the table provide greater perspective on system-level factors that may influence factors such as late entry into prenatal care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how the form allows space for each contributing factor listed to be mapped to a recommendation for action.</a:t>
            </a:r>
          </a:p>
          <a:p>
            <a:endParaRPr lang="en-CA" dirty="0"/>
          </a:p>
        </p:txBody>
      </p:sp>
      <p:sp>
        <p:nvSpPr>
          <p:cNvPr id="4" name="Slide Number Placeholder 3"/>
          <p:cNvSpPr>
            <a:spLocks noGrp="1"/>
          </p:cNvSpPr>
          <p:nvPr>
            <p:ph type="sldNum" sz="quarter" idx="10"/>
          </p:nvPr>
        </p:nvSpPr>
        <p:spPr/>
        <p:txBody>
          <a:bodyPr/>
          <a:lstStyle/>
          <a:p>
            <a:fld id="{95ADD6F0-674D-4F7D-87BA-74CA62959891}" type="slidenum">
              <a:rPr lang="en-CA" smtClean="0"/>
              <a:t>39</a:t>
            </a:fld>
            <a:endParaRPr lang="en-CA"/>
          </a:p>
        </p:txBody>
      </p:sp>
    </p:spTree>
    <p:extLst>
      <p:ext uri="{BB962C8B-B14F-4D97-AF65-F5344CB8AC3E}">
        <p14:creationId xmlns:p14="http://schemas.microsoft.com/office/powerpoint/2010/main" val="46469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Canada reported rates, WHO Adjusted rates (*1.6)</a:t>
            </a:r>
          </a:p>
        </p:txBody>
      </p:sp>
      <p:sp>
        <p:nvSpPr>
          <p:cNvPr id="4" name="Slide Number Placeholder 3"/>
          <p:cNvSpPr>
            <a:spLocks noGrp="1"/>
          </p:cNvSpPr>
          <p:nvPr>
            <p:ph type="sldNum" sz="quarter" idx="5"/>
          </p:nvPr>
        </p:nvSpPr>
        <p:spPr/>
        <p:txBody>
          <a:bodyPr/>
          <a:lstStyle/>
          <a:p>
            <a:fld id="{682107E3-1666-4803-BF63-3ECB3940CCD6}" type="slidenum">
              <a:rPr lang="en-CA" smtClean="0"/>
              <a:t>13</a:t>
            </a:fld>
            <a:endParaRPr lang="en-CA"/>
          </a:p>
        </p:txBody>
      </p:sp>
    </p:spTree>
    <p:extLst>
      <p:ext uri="{BB962C8B-B14F-4D97-AF65-F5344CB8AC3E}">
        <p14:creationId xmlns:p14="http://schemas.microsoft.com/office/powerpoint/2010/main" val="12639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most common diagnoses associated with maternal deaths in 2018 included the following two direct obstetric causes: complications predominantly related to the early (6 weeks) postpartum period (puerperium) (10 deaths), and postpartum hemorrhage (5 deaths). In addition, several maternal deaths were attributed to indirect causes (6 deaths), which include deaths resulting from previous existing disease or disease that developed during pregnancy, but not caused by the pregnancy itself.</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To improve the timeliness of the data, the collection period was shortened in 2018 compared with previous years. As a result, 2018 data are considered preliminary. The data will be revised in future releases from </a:t>
            </a:r>
            <a:r>
              <a:rPr lang="en-CA" sz="1200" b="0" i="0" u="none" strike="noStrike" kern="1200" dirty="0" err="1">
                <a:solidFill>
                  <a:schemeClr val="tx1"/>
                </a:solidFill>
                <a:effectLst/>
                <a:latin typeface="+mn-lt"/>
                <a:ea typeface="+mn-ea"/>
                <a:cs typeface="+mn-cs"/>
              </a:rPr>
              <a:t>StatsCan</a:t>
            </a:r>
            <a:r>
              <a:rPr lang="en-CA" sz="1200" b="0" i="0" u="none" strike="noStrike" kern="1200" dirty="0">
                <a:solidFill>
                  <a:schemeClr val="tx1"/>
                </a:solidFill>
                <a:effectLst/>
                <a:latin typeface="+mn-lt"/>
                <a:ea typeface="+mn-ea"/>
                <a:cs typeface="+mn-cs"/>
              </a:rPr>
              <a:t>.</a:t>
            </a:r>
          </a:p>
          <a:p>
            <a:r>
              <a:rPr lang="en-CA" sz="1200" b="0" i="0" u="none" strike="noStrike" kern="1200" dirty="0">
                <a:solidFill>
                  <a:schemeClr val="tx1"/>
                </a:solidFill>
                <a:effectLst/>
                <a:latin typeface="+mn-lt"/>
                <a:ea typeface="+mn-ea"/>
                <a:cs typeface="+mn-cs"/>
              </a:rPr>
              <a:t>Data on the causes and number of deaths for deaths that occurred in Yukon or to residents of Yukon in other provinces and territories are not available.</a:t>
            </a:r>
          </a:p>
          <a:p>
            <a:endParaRPr lang="en-US" dirty="0"/>
          </a:p>
        </p:txBody>
      </p:sp>
      <p:sp>
        <p:nvSpPr>
          <p:cNvPr id="4" name="Slide Number Placeholder 3"/>
          <p:cNvSpPr>
            <a:spLocks noGrp="1"/>
          </p:cNvSpPr>
          <p:nvPr>
            <p:ph type="sldNum" sz="quarter" idx="5"/>
          </p:nvPr>
        </p:nvSpPr>
        <p:spPr/>
        <p:txBody>
          <a:bodyPr/>
          <a:lstStyle/>
          <a:p>
            <a:fld id="{682107E3-1666-4803-BF63-3ECB3940CCD6}" type="slidenum">
              <a:rPr lang="en-CA" smtClean="0"/>
              <a:t>14</a:t>
            </a:fld>
            <a:endParaRPr lang="en-CA"/>
          </a:p>
        </p:txBody>
      </p:sp>
    </p:spTree>
    <p:extLst>
      <p:ext uri="{BB962C8B-B14F-4D97-AF65-F5344CB8AC3E}">
        <p14:creationId xmlns:p14="http://schemas.microsoft.com/office/powerpoint/2010/main" val="52888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definition of </a:t>
            </a:r>
            <a:r>
              <a:rPr lang="en-CA" sz="1200" b="1" kern="1200" dirty="0">
                <a:solidFill>
                  <a:schemeClr val="tx1"/>
                </a:solidFill>
                <a:effectLst/>
                <a:latin typeface="+mn-lt"/>
                <a:ea typeface="+mn-ea"/>
                <a:cs typeface="+mn-cs"/>
              </a:rPr>
              <a:t>pregnancy-related mortality </a:t>
            </a:r>
            <a:r>
              <a:rPr lang="en-CA" sz="1200" kern="1200" dirty="0">
                <a:solidFill>
                  <a:schemeClr val="tx1"/>
                </a:solidFill>
                <a:effectLst/>
                <a:latin typeface="+mn-lt"/>
                <a:ea typeface="+mn-ea"/>
                <a:cs typeface="+mn-cs"/>
              </a:rPr>
              <a:t>under the International Statistical Classification of Diseases, Tenth Revision (ICD-10) is: “the death of a woman while pregnant or within 42 days of termination of pregnancy, irrespective of the cause of death (obstetric and non-obstetric).” In this report, the pregnancy-related mortality rate is expressed as the number of these deaths in hospital per 100,000 pregnancies (hospital births, ectopic pregnancies, miscarriages and terminations). This measure differs from the commonly reported maternal mortality ratio, which is defined per 100,000 live births, as “the death of a woman while pregnant or within 42 days of termination of pregnancy, irrespective of the site of the pregnancy, from any cause related to or aggravated by the pregnancy or its management but not from accidental or incidental causes”.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Data from the Canadian Institute of Health Information (CIHI)’s Discharge Abstract Database (DAD) were used to identify in-hospital deaths among women of reproductive age (15–54 years) in Canada. Data from Quebec were excluded because they do not contribute to the DAD. CIHI data were used instead of the more traditional vital statistics data because studies by the Canadian Perinatal Surveillance System have shown that hospitalization data are more comprehensive and timely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Deaths that occurred outside the hospital were not included in this analysis. The DAD data include multiple diagnostic codes for each death, but do not assign an underlying cause of death. Therefore, the more commonly reported maternal mortality ratio which takes into consideration the underlying cause of death cannot be presented from these data.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682107E3-1666-4803-BF63-3ECB3940CCD6}" type="slidenum">
              <a:rPr lang="en-CA" smtClean="0"/>
              <a:t>15</a:t>
            </a:fld>
            <a:endParaRPr lang="en-CA"/>
          </a:p>
        </p:txBody>
      </p:sp>
    </p:spTree>
    <p:extLst>
      <p:ext uri="{BB962C8B-B14F-4D97-AF65-F5344CB8AC3E}">
        <p14:creationId xmlns:p14="http://schemas.microsoft.com/office/powerpoint/2010/main" val="236333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most common diagnostic categories associated with these deaths in 2002/2003 to 2014/2015 were diseases of the circulatory system; other indirect causes (e.g., diseases of the digestive system, mental disorders and diseases of the nervous system complicating pregnancy, childbirth and the puerperium); postpartum hemorrhage; hypertension complicating pregnancy, childbirth and the puerperium; and obstetric embolism (Figure 5.2). The rates are of diagnoses associated with each death rather than of the underlying cause as the DAD does not report the underlying cause of death. Multiple diagnoses could be coded for each death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682107E3-1666-4803-BF63-3ECB3940CCD6}" type="slidenum">
              <a:rPr lang="en-CA" smtClean="0"/>
              <a:t>16</a:t>
            </a:fld>
            <a:endParaRPr lang="en-CA"/>
          </a:p>
        </p:txBody>
      </p:sp>
    </p:spTree>
    <p:extLst>
      <p:ext uri="{BB962C8B-B14F-4D97-AF65-F5344CB8AC3E}">
        <p14:creationId xmlns:p14="http://schemas.microsoft.com/office/powerpoint/2010/main" val="290083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an ongoing quality improvement cycle</a:t>
            </a:r>
          </a:p>
          <a:p>
            <a:r>
              <a:rPr lang="en-US" dirty="0"/>
              <a:t>Incorporates multidisciplinary expertise, typically staffed by/hosted by public health agency </a:t>
            </a:r>
          </a:p>
          <a:p>
            <a:r>
              <a:rPr lang="en-US" dirty="0"/>
              <a:t>Leads to understanding of the drivers of a maternal death and determination of what interventions will have the most impact at patient, provider, facility, system and community level to prevent future deaths</a:t>
            </a:r>
          </a:p>
          <a:p>
            <a:endParaRPr lang="en-CA" dirty="0"/>
          </a:p>
        </p:txBody>
      </p:sp>
      <p:sp>
        <p:nvSpPr>
          <p:cNvPr id="4" name="Slide Number Placeholder 3"/>
          <p:cNvSpPr>
            <a:spLocks noGrp="1"/>
          </p:cNvSpPr>
          <p:nvPr>
            <p:ph type="sldNum" sz="quarter" idx="10"/>
          </p:nvPr>
        </p:nvSpPr>
        <p:spPr/>
        <p:txBody>
          <a:bodyPr/>
          <a:lstStyle/>
          <a:p>
            <a:fld id="{95ADD6F0-674D-4F7D-87BA-74CA62959891}" type="slidenum">
              <a:rPr lang="en-CA" smtClean="0"/>
              <a:t>20</a:t>
            </a:fld>
            <a:endParaRPr lang="en-CA"/>
          </a:p>
        </p:txBody>
      </p:sp>
    </p:spTree>
    <p:extLst>
      <p:ext uri="{BB962C8B-B14F-4D97-AF65-F5344CB8AC3E}">
        <p14:creationId xmlns:p14="http://schemas.microsoft.com/office/powerpoint/2010/main" val="372757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maternal deaths relate to broader goals to prevent maternal morbidity.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Maternal deaths are only the most extreme of bad outcomes.  They are the tip of the iceberg.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approximately </a:t>
            </a:r>
            <a:r>
              <a:rPr lang="en-US" dirty="0">
                <a:solidFill>
                  <a:srgbClr val="FF0000"/>
                </a:solidFill>
              </a:rPr>
              <a:t>XXX</a:t>
            </a:r>
            <a:r>
              <a:rPr lang="en-US" dirty="0"/>
              <a:t> severe maternal morbidities that occur each year in Canada and far greater numbers of women who experience less severe complications of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(next slide continues the pyramid)</a:t>
            </a:r>
          </a:p>
        </p:txBody>
      </p:sp>
      <p:sp>
        <p:nvSpPr>
          <p:cNvPr id="4" name="Slide Number Placeholder 3"/>
          <p:cNvSpPr>
            <a:spLocks noGrp="1"/>
          </p:cNvSpPr>
          <p:nvPr>
            <p:ph type="sldNum" sz="quarter" idx="10"/>
          </p:nvPr>
        </p:nvSpPr>
        <p:spPr/>
        <p:txBody>
          <a:bodyPr/>
          <a:lstStyle/>
          <a:p>
            <a:fld id="{F49C1D73-2949-0045-AB9F-B954CC58BF06}" type="slidenum">
              <a:rPr lang="en-US" smtClean="0"/>
              <a:t>21</a:t>
            </a:fld>
            <a:endParaRPr lang="en-US"/>
          </a:p>
        </p:txBody>
      </p:sp>
    </p:spTree>
    <p:extLst>
      <p:ext uri="{BB962C8B-B14F-4D97-AF65-F5344CB8AC3E}">
        <p14:creationId xmlns:p14="http://schemas.microsoft.com/office/powerpoint/2010/main" val="407109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maternal deaths relate to broader goals to prevent maternal morbidity.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that by comprehensively reviewing every death, making recommendations </a:t>
            </a:r>
            <a:r>
              <a:rPr lang="en-US" b="0" u="sng" dirty="0"/>
              <a:t>for action</a:t>
            </a:r>
            <a:r>
              <a:rPr lang="en-US" b="0" dirty="0"/>
              <a:t>, </a:t>
            </a:r>
            <a:r>
              <a:rPr lang="en-US" dirty="0"/>
              <a:t>and acting on those recommendations, the work of maternal mortality review committees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eliminate preventable maternal deaths, but also….</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reduce maternal morbidities, and improve population health of women of reproductive 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9C1D73-2949-0045-AB9F-B954CC58BF06}" type="slidenum">
              <a:rPr lang="en-US" smtClean="0"/>
              <a:t>22</a:t>
            </a:fld>
            <a:endParaRPr lang="en-US"/>
          </a:p>
        </p:txBody>
      </p:sp>
    </p:spTree>
    <p:extLst>
      <p:ext uri="{BB962C8B-B14F-4D97-AF65-F5344CB8AC3E}">
        <p14:creationId xmlns:p14="http://schemas.microsoft.com/office/powerpoint/2010/main" val="3685379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2060575"/>
          </a:xfrm>
        </p:spPr>
        <p:txBody>
          <a:bodyPr>
            <a:noAutofit/>
          </a:bodyPr>
          <a:lstStyle>
            <a:lvl1pPr algn="l">
              <a:defRPr sz="5000">
                <a:solidFill>
                  <a:srgbClr val="3C4981"/>
                </a:solidFill>
              </a:defRPr>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685800" y="4419600"/>
            <a:ext cx="7772400" cy="1219200"/>
          </a:xfrm>
        </p:spPr>
        <p:txBody>
          <a:bodyPr>
            <a:noAutofit/>
          </a:bodyPr>
          <a:lstStyle>
            <a:lvl1pPr marL="0" indent="0" algn="l">
              <a:buNone/>
              <a:defRPr sz="2600">
                <a:solidFill>
                  <a:srgbClr val="3C498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t>
            </a:r>
          </a:p>
          <a:p>
            <a:r>
              <a:rPr lang="en-US" dirty="0"/>
              <a:t>Date</a:t>
            </a:r>
          </a:p>
        </p:txBody>
      </p:sp>
      <p:sp>
        <p:nvSpPr>
          <p:cNvPr id="4" name="Date Placeholder 3"/>
          <p:cNvSpPr>
            <a:spLocks noGrp="1"/>
          </p:cNvSpPr>
          <p:nvPr>
            <p:ph type="dt" sz="half" idx="10"/>
          </p:nvPr>
        </p:nvSpPr>
        <p:spPr/>
        <p:txBody>
          <a:bodyPr/>
          <a:lstStyle/>
          <a:p>
            <a:fld id="{B726A66C-BF08-4D42-AE79-8C46F582324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0C2C-10FA-4F93-B725-7A2B61AA880A}"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9104"/>
            <a:ext cx="9144000" cy="178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9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6A66C-BF08-4D42-AE79-8C46F582324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152795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6A66C-BF08-4D42-AE79-8C46F582324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224644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323CA37-C74A-5F41-9656-FC6F725D3C49}" type="datetimeFigureOut">
              <a:rPr lang="en-US" smtClean="0">
                <a:solidFill>
                  <a:prstClr val="black">
                    <a:tint val="75000"/>
                  </a:prstClr>
                </a:solidFill>
                <a:latin typeface="Calibri"/>
              </a:rPr>
              <a:pPr/>
              <a:t>5/18/2022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90C1701-3AC4-DC48-97AE-651E8E290905}" type="slidenum">
              <a:rPr lang="en-US" smtClean="0">
                <a:solidFill>
                  <a:prstClr val="white"/>
                </a:solidFill>
                <a:latin typeface="Calibri"/>
              </a:rPr>
              <a:pPr/>
              <a:t>‹#›</a:t>
            </a:fld>
            <a:endParaRPr lang="en-US" dirty="0">
              <a:solidFill>
                <a:prstClr val="white"/>
              </a:solidFill>
              <a:latin typeface="Calibri"/>
            </a:endParaRPr>
          </a:p>
        </p:txBody>
      </p:sp>
      <p:sp>
        <p:nvSpPr>
          <p:cNvPr id="6" name="Content Placeholder 2"/>
          <p:cNvSpPr>
            <a:spLocks noGrp="1"/>
          </p:cNvSpPr>
          <p:nvPr>
            <p:ph idx="1"/>
          </p:nvPr>
        </p:nvSpPr>
        <p:spPr>
          <a:xfrm>
            <a:off x="301754" y="1911098"/>
            <a:ext cx="7286625" cy="397501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40174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30329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1206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83782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74686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3986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19548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66111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descr="Y:\Graphic Design\Header _Footer\Final\ENG\JPGs\SOGC_11503_EngFoote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4" r="35364" b="47151"/>
          <a:stretch/>
        </p:blipFill>
        <p:spPr bwMode="auto">
          <a:xfrm>
            <a:off x="0" y="6174743"/>
            <a:ext cx="9144000" cy="683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rgbClr val="3C498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26A66C-BF08-4D42-AE79-8C46F582324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C30C2C-10FA-4F93-B725-7A2B61AA880A}" type="slidenum">
              <a:rPr lang="en-US" smtClean="0"/>
              <a:pPr/>
              <a:t>‹#›</a:t>
            </a:fld>
            <a:endParaRPr lang="en-US" dirty="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5463" y="6400800"/>
            <a:ext cx="99853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095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973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62949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20104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0617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42596" y="118533"/>
            <a:ext cx="8244204" cy="1334832"/>
          </a:xfrm>
        </p:spPr>
        <p:txBody>
          <a:bodyPr/>
          <a:lstStyle/>
          <a:p>
            <a:r>
              <a:rPr lang="en-CA" dirty="0"/>
              <a:t>Click to edit Master title style</a:t>
            </a:r>
            <a:endParaRPr lang="en-US" dirty="0"/>
          </a:p>
        </p:txBody>
      </p:sp>
      <p:sp>
        <p:nvSpPr>
          <p:cNvPr id="7" name="Text Placeholder 6"/>
          <p:cNvSpPr>
            <a:spLocks noGrp="1"/>
          </p:cNvSpPr>
          <p:nvPr>
            <p:ph type="body" sz="quarter" idx="11"/>
          </p:nvPr>
        </p:nvSpPr>
        <p:spPr>
          <a:xfrm>
            <a:off x="442596" y="1778000"/>
            <a:ext cx="8244205" cy="376732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51610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6A66C-BF08-4D42-AE79-8C46F582324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355921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26A66C-BF08-4D42-AE79-8C46F582324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28722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26A66C-BF08-4D42-AE79-8C46F5823242}"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238053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6A66C-BF08-4D42-AE79-8C46F5823242}"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330626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6A66C-BF08-4D42-AE79-8C46F5823242}"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194225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26A66C-BF08-4D42-AE79-8C46F582324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395288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26A66C-BF08-4D42-AE79-8C46F582324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0C2C-10FA-4F93-B725-7A2B61AA880A}" type="slidenum">
              <a:rPr lang="en-US" smtClean="0"/>
              <a:t>‹#›</a:t>
            </a:fld>
            <a:endParaRPr lang="en-US"/>
          </a:p>
        </p:txBody>
      </p:sp>
    </p:spTree>
    <p:extLst>
      <p:ext uri="{BB962C8B-B14F-4D97-AF65-F5344CB8AC3E}">
        <p14:creationId xmlns:p14="http://schemas.microsoft.com/office/powerpoint/2010/main" val="277350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6A66C-BF08-4D42-AE79-8C46F5823242}" type="datetimeFigureOut">
              <a:rPr lang="en-US" smtClean="0"/>
              <a:t>5/18/2022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30C2C-10FA-4F93-B725-7A2B61AA880A}" type="slidenum">
              <a:rPr lang="en-US" smtClean="0"/>
              <a:t>‹#›</a:t>
            </a:fld>
            <a:endParaRPr lang="en-US"/>
          </a:p>
        </p:txBody>
      </p:sp>
    </p:spTree>
    <p:extLst>
      <p:ext uri="{BB962C8B-B14F-4D97-AF65-F5344CB8AC3E}">
        <p14:creationId xmlns:p14="http://schemas.microsoft.com/office/powerpoint/2010/main" val="1708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6" r:id="rId21"/>
    <p:sldLayoutId id="2147483678" r:id="rId22"/>
    <p:sldLayoutId id="2147483680" r:id="rId23"/>
    <p:sldLayoutId id="2147483683"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reviewtoaction.org/Report_from_Nine_MMRC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reviewtoaction.org/Report_from_Nine_MMRCs"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reviewtoaction.org/" TargetMode="Externa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reviewtoaction.org/" TargetMode="External"/><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reviewtoaction.org/" TargetMode="External"/><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reviewtoaction.org/" TargetMode="External"/><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hyperlink" Target="https://reviewtoaction.org/content/pregnancy-associated-deaths-brief-case-re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reviewtoaction.org/" TargetMode="External"/><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peu.ox.ac.uk/mbrrace-uk" TargetMode="External"/><Relationship Id="rId2" Type="http://schemas.openxmlformats.org/officeDocument/2006/relationships/hyperlink" Target="http://www.cdc.gov/erasem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6300" y="2393739"/>
            <a:ext cx="7543800" cy="2593975"/>
          </a:xfrm>
        </p:spPr>
        <p:txBody>
          <a:bodyPr/>
          <a:lstStyle/>
          <a:p>
            <a:pPr algn="ctr"/>
            <a:r>
              <a:rPr lang="en-US" sz="3600" dirty="0">
                <a:solidFill>
                  <a:schemeClr val="tx1"/>
                </a:solidFill>
                <a:latin typeface="Calibri" panose="020F0502020204030204" pitchFamily="34" charset="0"/>
                <a:cs typeface="Calibri" panose="020F0502020204030204" pitchFamily="34" charset="0"/>
              </a:rPr>
              <a:t>Maternal Mortality Review Committee Member Orientation</a:t>
            </a:r>
            <a:endParaRPr lang="fr-CA" sz="3600" dirty="0">
              <a:solidFill>
                <a:schemeClr val="tx1"/>
              </a:solidFill>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228600" y="5105400"/>
            <a:ext cx="8839200" cy="1524000"/>
          </a:xfrm>
        </p:spPr>
        <p:txBody>
          <a:bodyPr>
            <a:noAutofit/>
          </a:bodyPr>
          <a:lstStyle/>
          <a:p>
            <a:endParaRPr lang="fr-CA" sz="1800" i="1" dirty="0">
              <a:solidFill>
                <a:schemeClr val="tx1"/>
              </a:solidFill>
            </a:endParaRPr>
          </a:p>
        </p:txBody>
      </p:sp>
      <p:sp>
        <p:nvSpPr>
          <p:cNvPr id="4" name="Espace réservé du numéro de diapositive 3"/>
          <p:cNvSpPr>
            <a:spLocks noGrp="1"/>
          </p:cNvSpPr>
          <p:nvPr>
            <p:ph type="sldNum" sz="quarter" idx="12"/>
          </p:nvPr>
        </p:nvSpPr>
        <p:spPr/>
        <p:txBody>
          <a:bodyPr/>
          <a:lstStyle/>
          <a:p>
            <a:fld id="{8BF0A70E-4A27-4B56-886E-BB694950038E}" type="slidenum">
              <a:rPr lang="fr-CA" smtClean="0"/>
              <a:t>1</a:t>
            </a:fld>
            <a:endParaRPr lang="fr-CA"/>
          </a:p>
        </p:txBody>
      </p:sp>
      <p:sp>
        <p:nvSpPr>
          <p:cNvPr id="5" name="Rectangle 4">
            <a:extLst>
              <a:ext uri="{FF2B5EF4-FFF2-40B4-BE49-F238E27FC236}">
                <a16:creationId xmlns:a16="http://schemas.microsoft.com/office/drawing/2014/main" id="{87D6013A-FEF4-4E4E-802F-C3B618FCCA47}"/>
              </a:ext>
            </a:extLst>
          </p:cNvPr>
          <p:cNvSpPr/>
          <p:nvPr/>
        </p:nvSpPr>
        <p:spPr>
          <a:xfrm>
            <a:off x="4450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DDE51DCB-7639-9C44-9A61-0612AD018EF8}"/>
              </a:ext>
            </a:extLst>
          </p:cNvPr>
          <p:cNvSpPr/>
          <p:nvPr/>
        </p:nvSpPr>
        <p:spPr>
          <a:xfrm>
            <a:off x="4450813"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E061420F-E273-8141-B5C5-65A2F8EB8AE1}"/>
              </a:ext>
            </a:extLst>
          </p:cNvPr>
          <p:cNvSpPr/>
          <p:nvPr/>
        </p:nvSpPr>
        <p:spPr>
          <a:xfrm>
            <a:off x="4450813"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US" dirty="0"/>
          </a:p>
        </p:txBody>
      </p:sp>
      <p:sp>
        <p:nvSpPr>
          <p:cNvPr id="11" name="AutoShape 6" descr="blob:https://sogcorg.sharepoint.com/ae32f827-8d72-4502-8d05-efa28798235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 name="Picture 12"/>
          <p:cNvPicPr>
            <a:picLocks noChangeAspect="1"/>
          </p:cNvPicPr>
          <p:nvPr/>
        </p:nvPicPr>
        <p:blipFill>
          <a:blip r:embed="rId3"/>
          <a:stretch>
            <a:fillRect/>
          </a:stretch>
        </p:blipFill>
        <p:spPr>
          <a:xfrm>
            <a:off x="1" y="-32231"/>
            <a:ext cx="9144000" cy="2348909"/>
          </a:xfrm>
          <a:prstGeom prst="rect">
            <a:avLst/>
          </a:prstGeom>
        </p:spPr>
      </p:pic>
    </p:spTree>
    <p:extLst>
      <p:ext uri="{BB962C8B-B14F-4D97-AF65-F5344CB8AC3E}">
        <p14:creationId xmlns:p14="http://schemas.microsoft.com/office/powerpoint/2010/main" val="141272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8D18-CF61-417A-AF0E-74BF757AD4B1}"/>
              </a:ext>
            </a:extLst>
          </p:cNvPr>
          <p:cNvSpPr>
            <a:spLocks noGrp="1"/>
          </p:cNvSpPr>
          <p:nvPr>
            <p:ph type="title"/>
          </p:nvPr>
        </p:nvSpPr>
        <p:spPr>
          <a:xfrm>
            <a:off x="102296" y="285077"/>
            <a:ext cx="8939407" cy="1268260"/>
          </a:xfrm>
        </p:spPr>
        <p:txBody>
          <a:bodyPr>
            <a:noAutofit/>
          </a:bodyPr>
          <a:lstStyle/>
          <a:p>
            <a:r>
              <a:rPr lang="en-US" sz="3200" dirty="0">
                <a:solidFill>
                  <a:srgbClr val="E77C5B"/>
                </a:solidFill>
                <a:cs typeface="Calibri"/>
              </a:rPr>
              <a:t>The UK </a:t>
            </a:r>
            <a:r>
              <a:rPr lang="en-US" sz="3200" dirty="0">
                <a:solidFill>
                  <a:srgbClr val="E77C5B"/>
                </a:solidFill>
              </a:rPr>
              <a:t>Mothers and Babies: Reducing Risk through Audits and Confidential Enquiries across the UK</a:t>
            </a:r>
          </a:p>
          <a:p>
            <a:endParaRPr lang="en-US" sz="3200" dirty="0">
              <a:solidFill>
                <a:srgbClr val="E77C5B"/>
              </a:solidFill>
              <a:cs typeface="Calibri"/>
            </a:endParaRPr>
          </a:p>
        </p:txBody>
      </p:sp>
      <p:sp>
        <p:nvSpPr>
          <p:cNvPr id="3" name="Content Placeholder 2">
            <a:extLst>
              <a:ext uri="{FF2B5EF4-FFF2-40B4-BE49-F238E27FC236}">
                <a16:creationId xmlns:a16="http://schemas.microsoft.com/office/drawing/2014/main" id="{81ACEDC9-F006-4C26-97A8-15AD00198150}"/>
              </a:ext>
            </a:extLst>
          </p:cNvPr>
          <p:cNvSpPr>
            <a:spLocks noGrp="1"/>
          </p:cNvSpPr>
          <p:nvPr>
            <p:ph idx="1"/>
          </p:nvPr>
        </p:nvSpPr>
        <p:spPr>
          <a:xfrm>
            <a:off x="217117" y="1474939"/>
            <a:ext cx="8229600" cy="4525963"/>
          </a:xfrm>
        </p:spPr>
        <p:txBody>
          <a:bodyPr vert="horz" lIns="91440" tIns="45720" rIns="91440" bIns="45720" rtlCol="0" anchor="t">
            <a:normAutofit fontScale="77500" lnSpcReduction="20000"/>
          </a:bodyPr>
          <a:lstStyle/>
          <a:p>
            <a:pPr algn="just"/>
            <a:r>
              <a:rPr lang="en-US" dirty="0">
                <a:cs typeface="Calibri"/>
              </a:rPr>
              <a:t>Since 2014, the UK has been </a:t>
            </a:r>
            <a:r>
              <a:rPr lang="en-US" dirty="0">
                <a:ea typeface="+mn-lt"/>
                <a:cs typeface="+mn-lt"/>
              </a:rPr>
              <a:t>publishing lessons learned to inform maternity care from the UK and Ireland confidential enquiries into maternal deaths and morbidity.</a:t>
            </a:r>
            <a:endParaRPr lang="en-US" dirty="0">
              <a:cs typeface="Calibri"/>
            </a:endParaRPr>
          </a:p>
          <a:p>
            <a:pPr algn="just"/>
            <a:r>
              <a:rPr lang="en-US" dirty="0">
                <a:cs typeface="Calibri"/>
              </a:rPr>
              <a:t>They have a rigorous and effective system that presents an accurate and timely picture of maternal mortality</a:t>
            </a:r>
          </a:p>
          <a:p>
            <a:pPr algn="just"/>
            <a:r>
              <a:rPr lang="en-US" dirty="0">
                <a:cs typeface="Calibri"/>
              </a:rPr>
              <a:t>According to their latest report, </a:t>
            </a:r>
            <a:r>
              <a:rPr lang="en-US" dirty="0">
                <a:ea typeface="+mn-lt"/>
                <a:cs typeface="+mn-lt"/>
              </a:rPr>
              <a:t>improvements in care which may have made a difference to the outcome were identified more than half of the women who died.</a:t>
            </a:r>
          </a:p>
          <a:p>
            <a:pPr lvl="1" algn="just"/>
            <a:r>
              <a:rPr lang="en-US" dirty="0">
                <a:ea typeface="+mn-lt"/>
                <a:cs typeface="+mn-lt"/>
              </a:rPr>
              <a:t>The majority of recommendations are drawn directly from existing guidance or reports and denote areas where implementation of existing guidance needs strengthening. </a:t>
            </a:r>
            <a:endParaRPr lang="en-US" dirty="0" err="1">
              <a:ea typeface="+mn-lt"/>
              <a:cs typeface="+mn-lt"/>
            </a:endParaRPr>
          </a:p>
          <a:p>
            <a:pPr lvl="1" algn="just"/>
            <a:r>
              <a:rPr lang="en-US" dirty="0">
                <a:ea typeface="+mn-lt"/>
                <a:cs typeface="+mn-lt"/>
              </a:rPr>
              <a:t>In a small number of instances, actions are needed for which national guidelines are not available</a:t>
            </a:r>
            <a:endParaRPr lang="en-US" dirty="0">
              <a:cs typeface="Calibri"/>
            </a:endParaRPr>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41817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A37F-A844-864C-A699-F4D58D1322C0}"/>
              </a:ext>
            </a:extLst>
          </p:cNvPr>
          <p:cNvSpPr>
            <a:spLocks noGrp="1"/>
          </p:cNvSpPr>
          <p:nvPr>
            <p:ph type="title"/>
          </p:nvPr>
        </p:nvSpPr>
        <p:spPr/>
        <p:txBody>
          <a:bodyPr>
            <a:normAutofit fontScale="90000"/>
          </a:bodyPr>
          <a:lstStyle/>
          <a:p>
            <a:r>
              <a:rPr lang="en-US" dirty="0">
                <a:solidFill>
                  <a:srgbClr val="E77C5B"/>
                </a:solidFill>
              </a:rPr>
              <a:t>Maternal Mortality in Canada……????</a:t>
            </a:r>
          </a:p>
        </p:txBody>
      </p:sp>
      <p:sp>
        <p:nvSpPr>
          <p:cNvPr id="3" name="Text Placeholder 2">
            <a:extLst>
              <a:ext uri="{FF2B5EF4-FFF2-40B4-BE49-F238E27FC236}">
                <a16:creationId xmlns:a16="http://schemas.microsoft.com/office/drawing/2014/main" id="{DB4BF63E-E008-6940-A186-F50A9C616346}"/>
              </a:ext>
            </a:extLst>
          </p:cNvPr>
          <p:cNvSpPr>
            <a:spLocks noGrp="1"/>
          </p:cNvSpPr>
          <p:nvPr>
            <p:ph idx="1"/>
          </p:nvPr>
        </p:nvSpPr>
        <p:spPr>
          <a:xfrm>
            <a:off x="425885" y="1380995"/>
            <a:ext cx="8229600" cy="4525963"/>
          </a:xfrm>
        </p:spPr>
        <p:txBody>
          <a:bodyPr vert="horz" lIns="91440" tIns="45720" rIns="91440" bIns="45720" rtlCol="0" anchor="t">
            <a:normAutofit/>
          </a:bodyPr>
          <a:lstStyle/>
          <a:p>
            <a:pPr marL="285750" indent="-285750" algn="just"/>
            <a:r>
              <a:rPr lang="en-CA" dirty="0"/>
              <a:t>Canada does not have a national enquiry process to review maternal deaths, severe morbidity, and near misses, and has </a:t>
            </a:r>
            <a:r>
              <a:rPr lang="en-CA" b="1" dirty="0"/>
              <a:t>NOT</a:t>
            </a:r>
            <a:r>
              <a:rPr lang="en-CA" dirty="0"/>
              <a:t> set targets for maternal mortality reduction.</a:t>
            </a:r>
          </a:p>
          <a:p>
            <a:pPr marL="285750" indent="-285750" algn="just"/>
            <a:r>
              <a:rPr lang="en-CA" dirty="0"/>
              <a:t>Canada’s existing data do not tell the true story of maternal deaths; we cannot learn from each death and its circumstance to identify measures for prevention in the future.</a:t>
            </a:r>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101980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239A-3B6B-134E-A53C-20DCC09DFADD}"/>
              </a:ext>
            </a:extLst>
          </p:cNvPr>
          <p:cNvSpPr>
            <a:spLocks noGrp="1"/>
          </p:cNvSpPr>
          <p:nvPr>
            <p:ph type="title"/>
          </p:nvPr>
        </p:nvSpPr>
        <p:spPr/>
        <p:txBody>
          <a:bodyPr/>
          <a:lstStyle/>
          <a:p>
            <a:r>
              <a:rPr lang="en-US" dirty="0">
                <a:solidFill>
                  <a:srgbClr val="E77C5B"/>
                </a:solidFill>
              </a:rPr>
              <a:t>Let the Data do the Talking</a:t>
            </a:r>
          </a:p>
        </p:txBody>
      </p:sp>
      <p:sp>
        <p:nvSpPr>
          <p:cNvPr id="3" name="Text Placeholder 2">
            <a:extLst>
              <a:ext uri="{FF2B5EF4-FFF2-40B4-BE49-F238E27FC236}">
                <a16:creationId xmlns:a16="http://schemas.microsoft.com/office/drawing/2014/main" id="{5B940B8A-140A-F848-A21E-5F06C9C96E8E}"/>
              </a:ext>
            </a:extLst>
          </p:cNvPr>
          <p:cNvSpPr>
            <a:spLocks noGrp="1"/>
          </p:cNvSpPr>
          <p:nvPr>
            <p:ph idx="1"/>
          </p:nvPr>
        </p:nvSpPr>
        <p:spPr>
          <a:xfrm>
            <a:off x="425885" y="1292378"/>
            <a:ext cx="8542750" cy="4525963"/>
          </a:xfrm>
        </p:spPr>
        <p:txBody>
          <a:bodyPr vert="horz" lIns="91440" tIns="45720" rIns="91440" bIns="45720" rtlCol="0" anchor="t">
            <a:normAutofit/>
          </a:bodyPr>
          <a:lstStyle/>
          <a:p>
            <a:pPr marL="285750" indent="-285750"/>
            <a:r>
              <a:rPr lang="en-CA" sz="2000" dirty="0"/>
              <a:t>Canadian data sources for maternal mortality are based on provincial death registrations and hospitalization data</a:t>
            </a:r>
            <a:endParaRPr lang="en-CA" sz="2000" dirty="0">
              <a:cs typeface="Calibri"/>
            </a:endParaRPr>
          </a:p>
          <a:p>
            <a:pPr marL="685800" lvl="1"/>
            <a:r>
              <a:rPr lang="en-CA" sz="1600" dirty="0"/>
              <a:t>Neither provide clinical and social contexts required to identify prevention strategies.</a:t>
            </a:r>
            <a:endParaRPr lang="en-CA" sz="1600" dirty="0">
              <a:cs typeface="Calibri"/>
            </a:endParaRPr>
          </a:p>
          <a:p>
            <a:pPr marL="285750" indent="-285750"/>
            <a:r>
              <a:rPr lang="en-CA" sz="2000" dirty="0"/>
              <a:t>The Canadian Institute for Health Information data provides no cause of death</a:t>
            </a:r>
          </a:p>
          <a:p>
            <a:pPr marL="285750" indent="-285750"/>
            <a:r>
              <a:rPr lang="en-CA" sz="2000" dirty="0"/>
              <a:t>Some provinces/territories are not included in all datasets</a:t>
            </a:r>
            <a:endParaRPr lang="en-CA" sz="2000" dirty="0">
              <a:cs typeface="Calibri"/>
            </a:endParaRPr>
          </a:p>
          <a:p>
            <a:pPr marL="285750" indent="-285750"/>
            <a:r>
              <a:rPr lang="en-CA" sz="2000" dirty="0"/>
              <a:t>Different datasets report different numbers</a:t>
            </a:r>
          </a:p>
          <a:p>
            <a:pPr marL="285750" indent="-285750"/>
            <a:r>
              <a:rPr lang="en-CA" sz="2000" dirty="0"/>
              <a:t>Existing data sources consistently under-ascertain and misclassify maternal deaths, leading to an underestimation of Canada’s MMR </a:t>
            </a:r>
          </a:p>
          <a:p>
            <a:pPr marL="514350" lvl="1">
              <a:buFont typeface="Arial" panose="020B0604020202020204" pitchFamily="34" charset="0"/>
              <a:buChar char="•"/>
            </a:pPr>
            <a:r>
              <a:rPr lang="en-CA" sz="2000" dirty="0"/>
              <a:t>Pregnancy/maternal not always identified</a:t>
            </a:r>
          </a:p>
          <a:p>
            <a:pPr marL="514350" lvl="1">
              <a:buFont typeface="Arial" panose="020B0604020202020204" pitchFamily="34" charset="0"/>
              <a:buChar char="•"/>
            </a:pPr>
            <a:r>
              <a:rPr lang="en-CA" sz="2000" dirty="0"/>
              <a:t>The WHO uses an adjustment coefficient for Canada of 60% upwards to correct for underreporting of maternal deaths </a:t>
            </a:r>
            <a:endParaRPr lang="en-CA" sz="2000" dirty="0">
              <a:cs typeface="Calibri"/>
            </a:endParaRPr>
          </a:p>
          <a:p>
            <a:pPr marL="114300">
              <a:buChar char="•"/>
            </a:pPr>
            <a:r>
              <a:rPr lang="en-CA" sz="2400" dirty="0"/>
              <a:t>Canada is behind other developed countries</a:t>
            </a:r>
            <a:endParaRPr lang="en-CA" sz="2400" dirty="0">
              <a:cs typeface="Calibri"/>
            </a:endParaRPr>
          </a:p>
          <a:p>
            <a:pPr marL="514350" lvl="1">
              <a:buFont typeface="Arial" panose="020B0604020202020204" pitchFamily="34" charset="0"/>
              <a:buChar char="•"/>
            </a:pPr>
            <a:endParaRPr lang="en-CA" sz="2000" dirty="0"/>
          </a:p>
          <a:p>
            <a:endParaRPr lang="en-US" sz="2000" dirty="0"/>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4013889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175-8900-9D4F-8DF7-1C7F4BCFDFA8}"/>
              </a:ext>
            </a:extLst>
          </p:cNvPr>
          <p:cNvSpPr>
            <a:spLocks noGrp="1"/>
          </p:cNvSpPr>
          <p:nvPr>
            <p:ph type="title"/>
          </p:nvPr>
        </p:nvSpPr>
        <p:spPr/>
        <p:txBody>
          <a:bodyPr>
            <a:normAutofit fontScale="90000"/>
          </a:bodyPr>
          <a:lstStyle/>
          <a:p>
            <a:r>
              <a:rPr lang="en-US" dirty="0">
                <a:solidFill>
                  <a:srgbClr val="E77C5B"/>
                </a:solidFill>
              </a:rPr>
              <a:t>MMR in Canada: Statistics Canada vs WHO Adjusted Rates</a:t>
            </a:r>
          </a:p>
        </p:txBody>
      </p:sp>
      <p:graphicFrame>
        <p:nvGraphicFramePr>
          <p:cNvPr id="4" name="Chart 3">
            <a:extLst>
              <a:ext uri="{FF2B5EF4-FFF2-40B4-BE49-F238E27FC236}">
                <a16:creationId xmlns:a16="http://schemas.microsoft.com/office/drawing/2014/main" id="{C5809F41-1612-1C44-85BD-3026DC68A2FE}"/>
              </a:ext>
            </a:extLst>
          </p:cNvPr>
          <p:cNvGraphicFramePr>
            <a:graphicFrameLocks/>
          </p:cNvGraphicFramePr>
          <p:nvPr>
            <p:extLst>
              <p:ext uri="{D42A27DB-BD31-4B8C-83A1-F6EECF244321}">
                <p14:modId xmlns:p14="http://schemas.microsoft.com/office/powerpoint/2010/main" val="3470712629"/>
              </p:ext>
            </p:extLst>
          </p:nvPr>
        </p:nvGraphicFramePr>
        <p:xfrm>
          <a:off x="1371600" y="1600200"/>
          <a:ext cx="6781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504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E77C5B"/>
                </a:solidFill>
              </a:rPr>
              <a:t>Maternal Deaths in Canada 2017-2018 </a:t>
            </a:r>
            <a:r>
              <a:rPr lang="en-US" sz="1800" dirty="0">
                <a:solidFill>
                  <a:srgbClr val="E77C5B"/>
                </a:solidFill>
              </a:rPr>
              <a:t>(Statistics Canada)</a:t>
            </a:r>
            <a:endParaRPr lang="en-US" dirty="0">
              <a:solidFill>
                <a:srgbClr val="E77C5B"/>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12795321"/>
              </p:ext>
            </p:extLst>
          </p:nvPr>
        </p:nvGraphicFramePr>
        <p:xfrm>
          <a:off x="499323" y="2040714"/>
          <a:ext cx="7908340" cy="3018720"/>
        </p:xfrm>
        <a:graphic>
          <a:graphicData uri="http://schemas.openxmlformats.org/drawingml/2006/table">
            <a:tbl>
              <a:tblPr firstRow="1" bandRow="1">
                <a:tableStyleId>{5C22544A-7EE6-4342-B048-85BDC9FD1C3A}</a:tableStyleId>
              </a:tblPr>
              <a:tblGrid>
                <a:gridCol w="1581668">
                  <a:extLst>
                    <a:ext uri="{9D8B030D-6E8A-4147-A177-3AD203B41FA5}">
                      <a16:colId xmlns:a16="http://schemas.microsoft.com/office/drawing/2014/main" val="20000"/>
                    </a:ext>
                  </a:extLst>
                </a:gridCol>
                <a:gridCol w="1581668">
                  <a:extLst>
                    <a:ext uri="{9D8B030D-6E8A-4147-A177-3AD203B41FA5}">
                      <a16:colId xmlns:a16="http://schemas.microsoft.com/office/drawing/2014/main" val="20001"/>
                    </a:ext>
                  </a:extLst>
                </a:gridCol>
                <a:gridCol w="1581668">
                  <a:extLst>
                    <a:ext uri="{9D8B030D-6E8A-4147-A177-3AD203B41FA5}">
                      <a16:colId xmlns:a16="http://schemas.microsoft.com/office/drawing/2014/main" val="20002"/>
                    </a:ext>
                  </a:extLst>
                </a:gridCol>
                <a:gridCol w="1581668">
                  <a:extLst>
                    <a:ext uri="{9D8B030D-6E8A-4147-A177-3AD203B41FA5}">
                      <a16:colId xmlns:a16="http://schemas.microsoft.com/office/drawing/2014/main" val="20003"/>
                    </a:ext>
                  </a:extLst>
                </a:gridCol>
                <a:gridCol w="1581668">
                  <a:extLst>
                    <a:ext uri="{9D8B030D-6E8A-4147-A177-3AD203B41FA5}">
                      <a16:colId xmlns:a16="http://schemas.microsoft.com/office/drawing/2014/main" val="20004"/>
                    </a:ext>
                  </a:extLst>
                </a:gridCol>
              </a:tblGrid>
              <a:tr h="3817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50000"/>
                      </a:schemeClr>
                    </a:solidFill>
                  </a:tcPr>
                </a:tc>
                <a:tc gridSpan="2">
                  <a:txBody>
                    <a:bodyPr/>
                    <a:lstStyle/>
                    <a:p>
                      <a:pPr algn="ctr"/>
                      <a:r>
                        <a:rPr lang="en-US" dirty="0"/>
                        <a:t>  Number</a:t>
                      </a:r>
                      <a:r>
                        <a:rPr lang="en-US" baseline="0" dirty="0"/>
                        <a:t> of </a:t>
                      </a:r>
                    </a:p>
                    <a:p>
                      <a:pPr lvl="0" algn="ctr">
                        <a:buNone/>
                      </a:pPr>
                      <a:r>
                        <a:rPr lang="en-US" dirty="0"/>
                        <a:t>deaths</a:t>
                      </a:r>
                    </a:p>
                  </a:txBody>
                  <a:tcPr>
                    <a:solidFill>
                      <a:schemeClr val="bg1">
                        <a:lumMod val="50000"/>
                      </a:schemeClr>
                    </a:solidFill>
                  </a:tcPr>
                </a:tc>
                <a:tc hMerge="1">
                  <a:txBody>
                    <a:bodyPr/>
                    <a:lstStyle/>
                    <a:p>
                      <a:endParaRPr lang="en-US" dirty="0"/>
                    </a:p>
                  </a:txBody>
                  <a:tcPr/>
                </a:tc>
                <a:tc gridSpan="2">
                  <a:txBody>
                    <a:bodyPr/>
                    <a:lstStyle/>
                    <a:p>
                      <a:pPr algn="ctr"/>
                      <a:r>
                        <a:rPr lang="en-US" dirty="0"/>
                        <a:t> Mortality Rate</a:t>
                      </a:r>
                    </a:p>
                    <a:p>
                      <a:pPr lvl="0" algn="ctr">
                        <a:buNone/>
                      </a:pPr>
                      <a:r>
                        <a:rPr lang="en-US" dirty="0"/>
                        <a:t>/100,000</a:t>
                      </a:r>
                    </a:p>
                  </a:txBody>
                  <a:tcPr>
                    <a:solidFill>
                      <a:schemeClr val="bg1">
                        <a:lumMod val="50000"/>
                      </a:schemeClr>
                    </a:solidFill>
                  </a:tcPr>
                </a:tc>
                <a:tc hMerge="1">
                  <a:txBody>
                    <a:bodyPr/>
                    <a:lstStyle/>
                    <a:p>
                      <a:endParaRPr lang="en-US" dirty="0"/>
                    </a:p>
                  </a:txBody>
                  <a:tcPr/>
                </a:tc>
                <a:extLst>
                  <a:ext uri="{0D108BD9-81ED-4DB2-BD59-A6C34878D82A}">
                    <a16:rowId xmlns:a16="http://schemas.microsoft.com/office/drawing/2014/main" val="10000"/>
                  </a:ext>
                </a:extLst>
              </a:tr>
              <a:tr h="366160">
                <a:tc>
                  <a:txBody>
                    <a:bodyPr/>
                    <a:lstStyle/>
                    <a:p>
                      <a:endParaRPr lang="en-US" dirty="0"/>
                    </a:p>
                  </a:txBody>
                  <a:tcPr/>
                </a:tc>
                <a:tc>
                  <a:txBody>
                    <a:bodyPr/>
                    <a:lstStyle/>
                    <a:p>
                      <a:pPr algn="ctr"/>
                      <a:r>
                        <a:rPr lang="en-US" dirty="0"/>
                        <a:t>2017</a:t>
                      </a:r>
                    </a:p>
                  </a:txBody>
                  <a:tcPr/>
                </a:tc>
                <a:tc>
                  <a:txBody>
                    <a:bodyPr/>
                    <a:lstStyle/>
                    <a:p>
                      <a:pPr algn="ctr"/>
                      <a:r>
                        <a:rPr lang="en-US" dirty="0"/>
                        <a:t> 2018</a:t>
                      </a:r>
                    </a:p>
                  </a:txBody>
                  <a:tcPr/>
                </a:tc>
                <a:tc>
                  <a:txBody>
                    <a:bodyPr/>
                    <a:lstStyle/>
                    <a:p>
                      <a:pPr algn="ctr"/>
                      <a:r>
                        <a:rPr lang="en-US" dirty="0"/>
                        <a:t>2017</a:t>
                      </a:r>
                    </a:p>
                  </a:txBody>
                  <a:tcPr/>
                </a:tc>
                <a:tc>
                  <a:txBody>
                    <a:bodyPr/>
                    <a:lstStyle/>
                    <a:p>
                      <a:pPr algn="ctr"/>
                      <a:r>
                        <a:rPr lang="en-US" dirty="0"/>
                        <a:t>2018</a:t>
                      </a:r>
                    </a:p>
                  </a:txBody>
                  <a:tcPr/>
                </a:tc>
                <a:extLst>
                  <a:ext uri="{0D108BD9-81ED-4DB2-BD59-A6C34878D82A}">
                    <a16:rowId xmlns:a16="http://schemas.microsoft.com/office/drawing/2014/main" val="10001"/>
                  </a:ext>
                </a:extLst>
              </a:tr>
              <a:tr h="580641">
                <a:tc>
                  <a:txBody>
                    <a:bodyPr/>
                    <a:lstStyle/>
                    <a:p>
                      <a:r>
                        <a:rPr lang="en-US" dirty="0"/>
                        <a:t>All obstetric causes</a:t>
                      </a:r>
                    </a:p>
                  </a:txBody>
                  <a:tcPr/>
                </a:tc>
                <a:tc>
                  <a:txBody>
                    <a:bodyPr/>
                    <a:lstStyle/>
                    <a:p>
                      <a:pPr algn="ctr"/>
                      <a:r>
                        <a:rPr lang="en-US" dirty="0"/>
                        <a:t>25</a:t>
                      </a:r>
                    </a:p>
                  </a:txBody>
                  <a:tcPr/>
                </a:tc>
                <a:tc>
                  <a:txBody>
                    <a:bodyPr/>
                    <a:lstStyle/>
                    <a:p>
                      <a:pPr algn="ctr"/>
                      <a:r>
                        <a:rPr lang="en-US" dirty="0"/>
                        <a:t>32</a:t>
                      </a:r>
                    </a:p>
                  </a:txBody>
                  <a:tcPr/>
                </a:tc>
                <a:tc>
                  <a:txBody>
                    <a:bodyPr/>
                    <a:lstStyle/>
                    <a:p>
                      <a:pPr algn="ctr"/>
                      <a:r>
                        <a:rPr lang="en-US" dirty="0"/>
                        <a:t>6.64</a:t>
                      </a:r>
                    </a:p>
                  </a:txBody>
                  <a:tcPr/>
                </a:tc>
                <a:tc>
                  <a:txBody>
                    <a:bodyPr/>
                    <a:lstStyle/>
                    <a:p>
                      <a:pPr algn="ctr"/>
                      <a:r>
                        <a:rPr lang="en-US" dirty="0"/>
                        <a:t>8.59</a:t>
                      </a:r>
                    </a:p>
                  </a:txBody>
                  <a:tcPr/>
                </a:tc>
                <a:extLst>
                  <a:ext uri="{0D108BD9-81ED-4DB2-BD59-A6C34878D82A}">
                    <a16:rowId xmlns:a16="http://schemas.microsoft.com/office/drawing/2014/main" val="10002"/>
                  </a:ext>
                </a:extLst>
              </a:tr>
              <a:tr h="580641">
                <a:tc>
                  <a:txBody>
                    <a:bodyPr/>
                    <a:lstStyle/>
                    <a:p>
                      <a:r>
                        <a:rPr lang="en-US" dirty="0"/>
                        <a:t>&gt;42 days of delivery</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0.80</a:t>
                      </a:r>
                    </a:p>
                  </a:txBody>
                  <a:tcPr/>
                </a:tc>
                <a:tc>
                  <a:txBody>
                    <a:bodyPr/>
                    <a:lstStyle/>
                    <a:p>
                      <a:pPr algn="ctr"/>
                      <a:r>
                        <a:rPr lang="en-US" dirty="0"/>
                        <a:t>0.27</a:t>
                      </a:r>
                    </a:p>
                  </a:txBody>
                  <a:tcPr/>
                </a:tc>
                <a:extLst>
                  <a:ext uri="{0D108BD9-81ED-4DB2-BD59-A6C34878D82A}">
                    <a16:rowId xmlns:a16="http://schemas.microsoft.com/office/drawing/2014/main" val="10003"/>
                  </a:ext>
                </a:extLst>
              </a:tr>
              <a:tr h="3661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Within</a:t>
                      </a:r>
                      <a:r>
                        <a:rPr lang="en-US" baseline="0" dirty="0"/>
                        <a:t> 42 days</a:t>
                      </a:r>
                      <a:endParaRPr lang="en-US" dirty="0"/>
                    </a:p>
                  </a:txBody>
                  <a:tcPr/>
                </a:tc>
                <a:tc>
                  <a:txBody>
                    <a:bodyPr/>
                    <a:lstStyle/>
                    <a:p>
                      <a:pPr algn="ctr"/>
                      <a:r>
                        <a:rPr lang="en-US" dirty="0"/>
                        <a:t>22</a:t>
                      </a:r>
                    </a:p>
                  </a:txBody>
                  <a:tcPr/>
                </a:tc>
                <a:tc>
                  <a:txBody>
                    <a:bodyPr/>
                    <a:lstStyle/>
                    <a:p>
                      <a:pPr algn="ctr"/>
                      <a:r>
                        <a:rPr lang="en-US" dirty="0"/>
                        <a:t>31</a:t>
                      </a:r>
                    </a:p>
                  </a:txBody>
                  <a:tcPr/>
                </a:tc>
                <a:tc>
                  <a:txBody>
                    <a:bodyPr/>
                    <a:lstStyle/>
                    <a:p>
                      <a:pPr algn="ctr"/>
                      <a:r>
                        <a:rPr lang="en-US" dirty="0"/>
                        <a:t>5.85</a:t>
                      </a:r>
                    </a:p>
                  </a:txBody>
                  <a:tcPr/>
                </a:tc>
                <a:tc>
                  <a:txBody>
                    <a:bodyPr/>
                    <a:lstStyle/>
                    <a:p>
                      <a:pPr algn="ctr"/>
                      <a:r>
                        <a:rPr lang="en-US" dirty="0"/>
                        <a:t>8.33</a:t>
                      </a:r>
                    </a:p>
                  </a:txBody>
                  <a:tcPr/>
                </a:tc>
                <a:extLst>
                  <a:ext uri="{0D108BD9-81ED-4DB2-BD59-A6C34878D82A}">
                    <a16:rowId xmlns:a16="http://schemas.microsoft.com/office/drawing/2014/main" val="10004"/>
                  </a:ext>
                </a:extLst>
              </a:tr>
              <a:tr h="366160">
                <a:tc>
                  <a:txBody>
                    <a:bodyPr/>
                    <a:lstStyle/>
                    <a:p>
                      <a:r>
                        <a:rPr lang="en-US" dirty="0"/>
                        <a:t>Within 1</a:t>
                      </a:r>
                      <a:r>
                        <a:rPr lang="en-US" baseline="0" dirty="0"/>
                        <a:t> year</a:t>
                      </a:r>
                      <a:endParaRPr lang="en-US" dirty="0"/>
                    </a:p>
                  </a:txBody>
                  <a:tcPr/>
                </a:tc>
                <a:tc>
                  <a:txBody>
                    <a:bodyPr/>
                    <a:lstStyle/>
                    <a:p>
                      <a:pPr algn="ctr"/>
                      <a:r>
                        <a:rPr lang="en-US" dirty="0"/>
                        <a:t>23</a:t>
                      </a:r>
                    </a:p>
                  </a:txBody>
                  <a:tcPr/>
                </a:tc>
                <a:tc>
                  <a:txBody>
                    <a:bodyPr/>
                    <a:lstStyle/>
                    <a:p>
                      <a:pPr algn="ctr"/>
                      <a:r>
                        <a:rPr lang="en-US" dirty="0"/>
                        <a:t>32</a:t>
                      </a:r>
                    </a:p>
                  </a:txBody>
                  <a:tcPr/>
                </a:tc>
                <a:tc>
                  <a:txBody>
                    <a:bodyPr/>
                    <a:lstStyle/>
                    <a:p>
                      <a:pPr algn="ctr"/>
                      <a:r>
                        <a:rPr lang="en-US" dirty="0"/>
                        <a:t>6.11</a:t>
                      </a:r>
                    </a:p>
                  </a:txBody>
                  <a:tcPr/>
                </a:tc>
                <a:tc>
                  <a:txBody>
                    <a:bodyPr/>
                    <a:lstStyle/>
                    <a:p>
                      <a:pPr algn="ctr"/>
                      <a:r>
                        <a:rPr lang="en-US" dirty="0"/>
                        <a:t>8.59</a:t>
                      </a:r>
                    </a:p>
                  </a:txBody>
                  <a:tcPr/>
                </a:tc>
                <a:extLst>
                  <a:ext uri="{0D108BD9-81ED-4DB2-BD59-A6C34878D82A}">
                    <a16:rowId xmlns:a16="http://schemas.microsoft.com/office/drawing/2014/main" val="10005"/>
                  </a:ext>
                </a:extLst>
              </a:tr>
            </a:tbl>
          </a:graphicData>
        </a:graphic>
      </p:graphicFrame>
      <p:sp>
        <p:nvSpPr>
          <p:cNvPr id="2" name="Oval 1">
            <a:extLst>
              <a:ext uri="{FF2B5EF4-FFF2-40B4-BE49-F238E27FC236}">
                <a16:creationId xmlns:a16="http://schemas.microsoft.com/office/drawing/2014/main" id="{8C7E4F59-3E9C-DC48-B003-611B63D4E6BA}"/>
              </a:ext>
            </a:extLst>
          </p:cNvPr>
          <p:cNvSpPr/>
          <p:nvPr/>
        </p:nvSpPr>
        <p:spPr>
          <a:xfrm>
            <a:off x="4266661" y="3628750"/>
            <a:ext cx="308919"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5B2643-B402-3A4A-B3F0-2DA8BAC0AAD5}"/>
              </a:ext>
            </a:extLst>
          </p:cNvPr>
          <p:cNvSpPr txBox="1"/>
          <p:nvPr/>
        </p:nvSpPr>
        <p:spPr>
          <a:xfrm>
            <a:off x="1685248" y="5045733"/>
            <a:ext cx="5162824" cy="276999"/>
          </a:xfrm>
          <a:prstGeom prst="rect">
            <a:avLst/>
          </a:prstGeom>
          <a:noFill/>
        </p:spPr>
        <p:txBody>
          <a:bodyPr wrap="none" rtlCol="0">
            <a:spAutoFit/>
          </a:bodyPr>
          <a:lstStyle/>
          <a:p>
            <a:r>
              <a:rPr lang="en-US" sz="1200" dirty="0"/>
              <a:t>* Yukon data not included; 2018 reported before year end so is a shortened year</a:t>
            </a:r>
          </a:p>
        </p:txBody>
      </p:sp>
    </p:spTree>
    <p:extLst>
      <p:ext uri="{BB962C8B-B14F-4D97-AF65-F5344CB8AC3E}">
        <p14:creationId xmlns:p14="http://schemas.microsoft.com/office/powerpoint/2010/main" val="381159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046"/>
            <a:ext cx="8229600" cy="1143000"/>
          </a:xfrm>
        </p:spPr>
        <p:txBody>
          <a:bodyPr>
            <a:noAutofit/>
          </a:bodyPr>
          <a:lstStyle/>
          <a:p>
            <a:r>
              <a:rPr lang="en-US" i="1" dirty="0">
                <a:solidFill>
                  <a:srgbClr val="E77C5B"/>
                </a:solidFill>
              </a:rPr>
              <a:t>Pregnancy-Related</a:t>
            </a:r>
            <a:r>
              <a:rPr lang="en-US" dirty="0">
                <a:solidFill>
                  <a:srgbClr val="E77C5B"/>
                </a:solidFill>
              </a:rPr>
              <a:t> Mortality Rate in Canada </a:t>
            </a:r>
            <a:r>
              <a:rPr lang="en-US" sz="2000" dirty="0">
                <a:solidFill>
                  <a:srgbClr val="E77C5B"/>
                </a:solidFill>
              </a:rPr>
              <a:t>(Excluding Quebec)</a:t>
            </a:r>
            <a:endParaRPr lang="en-US" dirty="0">
              <a:solidFill>
                <a:srgbClr val="E77C5B"/>
              </a:solidFill>
            </a:endParaRPr>
          </a:p>
        </p:txBody>
      </p:sp>
      <p:sp>
        <p:nvSpPr>
          <p:cNvPr id="3" name="Content Placeholder 2">
            <a:extLst>
              <a:ext uri="{FF2B5EF4-FFF2-40B4-BE49-F238E27FC236}">
                <a16:creationId xmlns:a16="http://schemas.microsoft.com/office/drawing/2014/main" id="{874A2DE6-489B-5449-B237-63487467E5C9}"/>
              </a:ext>
            </a:extLst>
          </p:cNvPr>
          <p:cNvSpPr>
            <a:spLocks noGrp="1"/>
          </p:cNvSpPr>
          <p:nvPr>
            <p:ph idx="1"/>
          </p:nvPr>
        </p:nvSpPr>
        <p:spPr/>
        <p:txBody>
          <a:bodyPr/>
          <a:lstStyle/>
          <a:p>
            <a:endParaRPr lang="en-US" dirty="0"/>
          </a:p>
        </p:txBody>
      </p:sp>
      <p:pic>
        <p:nvPicPr>
          <p:cNvPr id="4" name="Picture 3" descr="Screen Shot 2019-09-29 at 5.0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54" y="1386764"/>
            <a:ext cx="8134897" cy="3862558"/>
          </a:xfrm>
          <a:prstGeom prst="rect">
            <a:avLst/>
          </a:prstGeom>
        </p:spPr>
      </p:pic>
      <p:sp>
        <p:nvSpPr>
          <p:cNvPr id="5" name="TextBox 4"/>
          <p:cNvSpPr txBox="1"/>
          <p:nvPr/>
        </p:nvSpPr>
        <p:spPr>
          <a:xfrm>
            <a:off x="558128" y="5569476"/>
            <a:ext cx="8115846" cy="646331"/>
          </a:xfrm>
          <a:prstGeom prst="rect">
            <a:avLst/>
          </a:prstGeom>
          <a:noFill/>
        </p:spPr>
        <p:txBody>
          <a:bodyPr wrap="square" rtlCol="0">
            <a:spAutoFit/>
          </a:bodyPr>
          <a:lstStyle/>
          <a:p>
            <a:r>
              <a:rPr lang="en-US" sz="1200" i="1" dirty="0"/>
              <a:t>Source: Canadian Institute for Health Information-Discharge Abstract Database (CIHI-DAD).  Manitoba data, which were incomplete for earlier years, were included from 2004/2005.  Data for Quebec were excluded because they do not contribute to CIHI-DAD.</a:t>
            </a:r>
            <a:endParaRPr lang="en-CA" sz="1200" i="1" dirty="0"/>
          </a:p>
        </p:txBody>
      </p:sp>
      <p:sp>
        <p:nvSpPr>
          <p:cNvPr id="7" name="TextBox 6"/>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
        <p:nvSpPr>
          <p:cNvPr id="8" name="Flowchart: Process 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9" name="TextBox 8"/>
          <p:cNvSpPr txBox="1"/>
          <p:nvPr/>
        </p:nvSpPr>
        <p:spPr>
          <a:xfrm>
            <a:off x="443948"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84678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77C5B"/>
                </a:solidFill>
              </a:rPr>
              <a:t>Cause of Pregnancy-Related Deaths in Canada </a:t>
            </a:r>
            <a:r>
              <a:rPr lang="en-US" sz="2000" dirty="0">
                <a:solidFill>
                  <a:srgbClr val="E77C5B"/>
                </a:solidFill>
              </a:rPr>
              <a:t>(Excluding Quebec)</a:t>
            </a:r>
            <a:endParaRPr lang="en-US" dirty="0">
              <a:solidFill>
                <a:srgbClr val="E77C5B"/>
              </a:solidFill>
            </a:endParaRPr>
          </a:p>
        </p:txBody>
      </p:sp>
      <p:sp>
        <p:nvSpPr>
          <p:cNvPr id="3" name="Content Placeholder 2">
            <a:extLst>
              <a:ext uri="{FF2B5EF4-FFF2-40B4-BE49-F238E27FC236}">
                <a16:creationId xmlns:a16="http://schemas.microsoft.com/office/drawing/2014/main" id="{156E8CB5-4D35-C54F-9C85-D16397A37627}"/>
              </a:ext>
            </a:extLst>
          </p:cNvPr>
          <p:cNvSpPr>
            <a:spLocks noGrp="1"/>
          </p:cNvSpPr>
          <p:nvPr>
            <p:ph idx="1"/>
          </p:nvPr>
        </p:nvSpPr>
        <p:spPr>
          <a:xfrm>
            <a:off x="457200" y="5366509"/>
            <a:ext cx="8686800" cy="878329"/>
          </a:xfrm>
        </p:spPr>
        <p:txBody>
          <a:bodyPr>
            <a:normAutofit fontScale="40000" lnSpcReduction="20000"/>
          </a:bodyPr>
          <a:lstStyle/>
          <a:p>
            <a:r>
              <a:rPr lang="en-US" i="1" dirty="0"/>
              <a:t>Source: Canadian Institute for Health Information-Discharge Abstract Database (CIHI-DAD)</a:t>
            </a:r>
          </a:p>
          <a:p>
            <a:r>
              <a:rPr lang="en-US" i="1" dirty="0"/>
              <a:t>Manitoba data, which were incomplete for earlier years, were included from 2004/2005.</a:t>
            </a:r>
          </a:p>
          <a:p>
            <a:r>
              <a:rPr lang="en-US" i="1" dirty="0"/>
              <a:t>Data for Quebec were excluded because they do not contribute to CIHI-DAD.</a:t>
            </a:r>
          </a:p>
          <a:p>
            <a:r>
              <a:rPr lang="en-CA" dirty="0"/>
              <a:t>CI = confidence interval</a:t>
            </a:r>
            <a:endParaRPr lang="en-US" dirty="0"/>
          </a:p>
        </p:txBody>
      </p:sp>
      <p:pic>
        <p:nvPicPr>
          <p:cNvPr id="4" name="Picture 3" descr="Screen Shot 2019-09-29 at 9.1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1493155"/>
            <a:ext cx="4529577" cy="3780811"/>
          </a:xfrm>
          <a:prstGeom prst="rect">
            <a:avLst/>
          </a:prstGeom>
        </p:spPr>
      </p:pic>
      <p:pic>
        <p:nvPicPr>
          <p:cNvPr id="5" name="Picture 4" descr="Screen Shot 2019-09-29 at 9.17.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609" y="1510181"/>
            <a:ext cx="3733677" cy="3538746"/>
          </a:xfrm>
          <a:prstGeom prst="rect">
            <a:avLst/>
          </a:prstGeom>
        </p:spPr>
      </p:pic>
      <p:sp>
        <p:nvSpPr>
          <p:cNvPr id="6" name="Flowchart: Process 5"/>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9" name="TextBox 8"/>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42020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E77C5B"/>
                </a:solidFill>
              </a:rPr>
              <a:t>Factors Associated with Maternal Deaths in Canada </a:t>
            </a:r>
          </a:p>
        </p:txBody>
      </p:sp>
      <p:sp>
        <p:nvSpPr>
          <p:cNvPr id="4" name="Text Placeholder 3"/>
          <p:cNvSpPr>
            <a:spLocks noGrp="1"/>
          </p:cNvSpPr>
          <p:nvPr>
            <p:ph idx="1"/>
          </p:nvPr>
        </p:nvSpPr>
        <p:spPr>
          <a:xfrm>
            <a:off x="469232" y="1828800"/>
            <a:ext cx="8229600" cy="3886200"/>
          </a:xfrm>
        </p:spPr>
        <p:txBody>
          <a:bodyPr>
            <a:normAutofit/>
          </a:bodyPr>
          <a:lstStyle/>
          <a:p>
            <a:r>
              <a:rPr lang="en-US" sz="2400" dirty="0"/>
              <a:t>Medical comorbidities</a:t>
            </a:r>
          </a:p>
          <a:p>
            <a:r>
              <a:rPr lang="en-US" sz="2400" dirty="0"/>
              <a:t>Mental health </a:t>
            </a:r>
          </a:p>
          <a:p>
            <a:r>
              <a:rPr lang="en-US" sz="2400" dirty="0"/>
              <a:t>Substance use</a:t>
            </a:r>
          </a:p>
          <a:p>
            <a:r>
              <a:rPr lang="en-US" sz="2400" dirty="0"/>
              <a:t>Marginalized populations</a:t>
            </a:r>
          </a:p>
          <a:p>
            <a:r>
              <a:rPr lang="en-US" sz="2400" dirty="0"/>
              <a:t>Human resource shortages</a:t>
            </a:r>
          </a:p>
          <a:p>
            <a:r>
              <a:rPr lang="en-US" sz="2400" dirty="0"/>
              <a:t>Care provider fatigue and burn out</a:t>
            </a:r>
          </a:p>
          <a:p>
            <a:r>
              <a:rPr lang="en-US" sz="2400" dirty="0"/>
              <a:t>Experience and competence in operative and critical care obstetrics</a:t>
            </a:r>
          </a:p>
          <a:p>
            <a:endParaRPr lang="en-US" sz="3600" dirty="0"/>
          </a:p>
          <a:p>
            <a:endParaRPr lang="en-US" sz="3600" dirty="0"/>
          </a:p>
        </p:txBody>
      </p:sp>
      <p:sp>
        <p:nvSpPr>
          <p:cNvPr id="5" name="Flowchart: Process 4"/>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13589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FDF0-8712-6141-B08D-3C18AADA3B56}"/>
              </a:ext>
            </a:extLst>
          </p:cNvPr>
          <p:cNvSpPr>
            <a:spLocks noGrp="1"/>
          </p:cNvSpPr>
          <p:nvPr>
            <p:ph type="title"/>
          </p:nvPr>
        </p:nvSpPr>
        <p:spPr/>
        <p:txBody>
          <a:bodyPr/>
          <a:lstStyle/>
          <a:p>
            <a:r>
              <a:rPr lang="en-US" dirty="0">
                <a:solidFill>
                  <a:srgbClr val="E77C5B"/>
                </a:solidFill>
              </a:rPr>
              <a:t>So What </a:t>
            </a:r>
            <a:r>
              <a:rPr lang="en-US" dirty="0" smtClean="0">
                <a:solidFill>
                  <a:srgbClr val="E77C5B"/>
                </a:solidFill>
              </a:rPr>
              <a:t>Are </a:t>
            </a:r>
            <a:r>
              <a:rPr lang="en-US" dirty="0">
                <a:solidFill>
                  <a:srgbClr val="E77C5B"/>
                </a:solidFill>
              </a:rPr>
              <a:t>W</a:t>
            </a:r>
            <a:r>
              <a:rPr lang="en-US" dirty="0" smtClean="0">
                <a:solidFill>
                  <a:srgbClr val="E77C5B"/>
                </a:solidFill>
              </a:rPr>
              <a:t>e </a:t>
            </a:r>
            <a:r>
              <a:rPr lang="en-US" dirty="0">
                <a:solidFill>
                  <a:srgbClr val="E77C5B"/>
                </a:solidFill>
              </a:rPr>
              <a:t>Doing?</a:t>
            </a:r>
          </a:p>
        </p:txBody>
      </p:sp>
      <p:sp>
        <p:nvSpPr>
          <p:cNvPr id="3" name="Text Placeholder 2">
            <a:extLst>
              <a:ext uri="{FF2B5EF4-FFF2-40B4-BE49-F238E27FC236}">
                <a16:creationId xmlns:a16="http://schemas.microsoft.com/office/drawing/2014/main" id="{320F93A7-50A0-FF4B-9183-226027D51C3E}"/>
              </a:ext>
            </a:extLst>
          </p:cNvPr>
          <p:cNvSpPr>
            <a:spLocks noGrp="1"/>
          </p:cNvSpPr>
          <p:nvPr>
            <p:ph idx="1"/>
          </p:nvPr>
        </p:nvSpPr>
        <p:spPr>
          <a:xfrm>
            <a:off x="457200" y="1390240"/>
            <a:ext cx="8229600" cy="4525963"/>
          </a:xfrm>
        </p:spPr>
        <p:txBody>
          <a:bodyPr>
            <a:normAutofit fontScale="92500" lnSpcReduction="20000"/>
          </a:bodyPr>
          <a:lstStyle/>
          <a:p>
            <a:pPr marL="285750" indent="-285750"/>
            <a:r>
              <a:rPr lang="en-US" sz="2400" dirty="0"/>
              <a:t>2004 </a:t>
            </a:r>
            <a:r>
              <a:rPr lang="mr-IN" sz="2400" dirty="0"/>
              <a:t>–</a:t>
            </a:r>
            <a:r>
              <a:rPr lang="en-US" sz="2400" dirty="0"/>
              <a:t> Special Report on Maternal Mortality and Severe Morbidity in Canada</a:t>
            </a:r>
          </a:p>
          <a:p>
            <a:pPr marL="285750" indent="-285750"/>
            <a:r>
              <a:rPr lang="en-CA" sz="2400" dirty="0"/>
              <a:t>In 2010, the WHO urged the SOGC to work with partners to review national maternal mortality surveillance. </a:t>
            </a:r>
          </a:p>
          <a:p>
            <a:pPr marL="285750" indent="-285750"/>
            <a:r>
              <a:rPr lang="en-CA" sz="2400" dirty="0"/>
              <a:t>The SOGC brought together national and international experts to examine the issue of maternal mortality in Canada.</a:t>
            </a:r>
          </a:p>
          <a:p>
            <a:pPr marL="685800" lvl="1"/>
            <a:r>
              <a:rPr lang="en-CA" sz="2000" dirty="0"/>
              <a:t>Little standardization across jurisdictions for definitions, data collection, maternal mortality review processes. </a:t>
            </a:r>
          </a:p>
          <a:p>
            <a:pPr marL="685800" lvl="1"/>
            <a:r>
              <a:rPr lang="en-CA" sz="2000" dirty="0"/>
              <a:t>Not all provinces/territories review maternal deaths. </a:t>
            </a:r>
          </a:p>
          <a:p>
            <a:pPr marL="285750" indent="-285750"/>
            <a:r>
              <a:rPr lang="en-CA" sz="2400" dirty="0"/>
              <a:t>The group called for the establishment of </a:t>
            </a:r>
          </a:p>
          <a:p>
            <a:pPr marL="0" indent="0">
              <a:buNone/>
            </a:pPr>
            <a:endParaRPr lang="en-CA" sz="2400" i="1" dirty="0"/>
          </a:p>
          <a:p>
            <a:pPr marL="0" indent="0" algn="ctr">
              <a:buNone/>
            </a:pPr>
            <a:r>
              <a:rPr lang="en-CA" sz="2400" i="1" dirty="0"/>
              <a:t>A centralized confidential enquiry system dedicated to identifying the underlying causes of all maternal deaths, including identification of those that are preventable</a:t>
            </a:r>
            <a:r>
              <a:rPr lang="en-CA" sz="2400" dirty="0"/>
              <a:t>. </a:t>
            </a:r>
          </a:p>
          <a:p>
            <a:endParaRPr lang="en-CA" sz="2400" dirty="0"/>
          </a:p>
          <a:p>
            <a:endParaRPr lang="en-US" sz="2400" dirty="0"/>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342380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FA69-9D6F-DE44-8E92-0434AA974254}"/>
              </a:ext>
            </a:extLst>
          </p:cNvPr>
          <p:cNvSpPr>
            <a:spLocks noGrp="1"/>
          </p:cNvSpPr>
          <p:nvPr>
            <p:ph type="title"/>
          </p:nvPr>
        </p:nvSpPr>
        <p:spPr/>
        <p:txBody>
          <a:bodyPr>
            <a:normAutofit fontScale="90000"/>
          </a:bodyPr>
          <a:lstStyle/>
          <a:p>
            <a:r>
              <a:rPr lang="en-US" dirty="0">
                <a:solidFill>
                  <a:srgbClr val="E77C5B"/>
                </a:solidFill>
              </a:rPr>
              <a:t>Maternal Mortality Review in Canada </a:t>
            </a:r>
          </a:p>
        </p:txBody>
      </p:sp>
      <p:sp>
        <p:nvSpPr>
          <p:cNvPr id="3" name="Text Placeholder 2">
            <a:extLst>
              <a:ext uri="{FF2B5EF4-FFF2-40B4-BE49-F238E27FC236}">
                <a16:creationId xmlns:a16="http://schemas.microsoft.com/office/drawing/2014/main" id="{883C5C8D-4DBC-6446-BBBF-CC0C3E92C7BE}"/>
              </a:ext>
            </a:extLst>
          </p:cNvPr>
          <p:cNvSpPr>
            <a:spLocks noGrp="1"/>
          </p:cNvSpPr>
          <p:nvPr>
            <p:ph idx="1"/>
          </p:nvPr>
        </p:nvSpPr>
        <p:spPr>
          <a:xfrm>
            <a:off x="457200" y="1417638"/>
            <a:ext cx="8229600" cy="4525963"/>
          </a:xfrm>
        </p:spPr>
        <p:txBody>
          <a:bodyPr>
            <a:normAutofit fontScale="70000" lnSpcReduction="20000"/>
          </a:bodyPr>
          <a:lstStyle/>
          <a:p>
            <a:r>
              <a:rPr lang="en-CA" dirty="0"/>
              <a:t>Goal: </a:t>
            </a:r>
            <a:r>
              <a:rPr lang="en-CA" i="1" dirty="0"/>
              <a:t>To end preventable maternal mortality, reduce pregnancy-related deaths and decrease severe maternal morbidity.</a:t>
            </a:r>
            <a:r>
              <a:rPr lang="en-CA" dirty="0"/>
              <a:t/>
            </a:r>
            <a:br>
              <a:rPr lang="en-CA" dirty="0"/>
            </a:br>
            <a:endParaRPr lang="en-CA" dirty="0"/>
          </a:p>
          <a:p>
            <a:pPr marL="285750" indent="-285750"/>
            <a:r>
              <a:rPr lang="en-CA" dirty="0"/>
              <a:t>Use standard definitions</a:t>
            </a:r>
          </a:p>
          <a:p>
            <a:pPr marL="285750" indent="-285750"/>
            <a:r>
              <a:rPr lang="en-CA" dirty="0"/>
              <a:t>Use standard processes</a:t>
            </a:r>
          </a:p>
          <a:p>
            <a:pPr marL="285750" indent="-285750"/>
            <a:r>
              <a:rPr lang="en-CA" dirty="0"/>
              <a:t>Use standard tools</a:t>
            </a:r>
          </a:p>
          <a:p>
            <a:pPr marL="285750" indent="-285750"/>
            <a:r>
              <a:rPr lang="en-CA" dirty="0"/>
              <a:t>Examine surveillance data</a:t>
            </a:r>
          </a:p>
          <a:p>
            <a:pPr marL="285750" indent="-285750"/>
            <a:r>
              <a:rPr lang="en-CA" dirty="0"/>
              <a:t>Broad case identification</a:t>
            </a:r>
          </a:p>
          <a:p>
            <a:pPr marL="285750" indent="-285750"/>
            <a:r>
              <a:rPr lang="en-CA" dirty="0"/>
              <a:t>Abstract case data from all sources</a:t>
            </a:r>
          </a:p>
          <a:p>
            <a:pPr marL="285750" indent="-285750"/>
            <a:r>
              <a:rPr lang="en-CA" dirty="0"/>
              <a:t>Summarize case data for review</a:t>
            </a:r>
          </a:p>
          <a:p>
            <a:pPr marL="285750" indent="-285750"/>
            <a:r>
              <a:rPr lang="en-CA" dirty="0"/>
              <a:t>Summarize findings and recommendations</a:t>
            </a:r>
          </a:p>
          <a:p>
            <a:pPr lvl="1"/>
            <a:r>
              <a:rPr lang="en-CA" dirty="0"/>
              <a:t>Translate information/recommendations for action (directly/indirectly)</a:t>
            </a:r>
          </a:p>
          <a:p>
            <a:pPr lvl="2"/>
            <a:r>
              <a:rPr lang="en-CA" dirty="0"/>
              <a:t>Specify dissemination and follow-up</a:t>
            </a:r>
          </a:p>
          <a:p>
            <a:endParaRPr lang="en-US" dirty="0"/>
          </a:p>
        </p:txBody>
      </p:sp>
      <p:pic>
        <p:nvPicPr>
          <p:cNvPr id="4" name="Picture 3" descr="Screen Shot 2019-09-30 at 7.49.43 AM.png">
            <a:extLst>
              <a:ext uri="{FF2B5EF4-FFF2-40B4-BE49-F238E27FC236}">
                <a16:creationId xmlns:a16="http://schemas.microsoft.com/office/drawing/2014/main" id="{920102C9-2A22-604C-92C7-C35621EDB3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782" y="2165088"/>
            <a:ext cx="1957056" cy="2521258"/>
          </a:xfrm>
          <a:prstGeom prst="rect">
            <a:avLst/>
          </a:prstGeom>
        </p:spPr>
      </p:pic>
      <p:sp>
        <p:nvSpPr>
          <p:cNvPr id="5" name="Flowchart: Process 4"/>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00951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9AFC-9EC9-4B1B-BBBF-93E1C22260ED}"/>
              </a:ext>
            </a:extLst>
          </p:cNvPr>
          <p:cNvSpPr>
            <a:spLocks noGrp="1"/>
          </p:cNvSpPr>
          <p:nvPr>
            <p:ph type="title"/>
          </p:nvPr>
        </p:nvSpPr>
        <p:spPr/>
        <p:txBody>
          <a:bodyPr>
            <a:normAutofit/>
          </a:bodyPr>
          <a:lstStyle/>
          <a:p>
            <a:r>
              <a:rPr lang="en-US" sz="3600" dirty="0">
                <a:solidFill>
                  <a:srgbClr val="E77C5B"/>
                </a:solidFill>
                <a:latin typeface="Calibri" pitchFamily="34" charset="0"/>
              </a:rPr>
              <a:t>Objectives</a:t>
            </a:r>
          </a:p>
        </p:txBody>
      </p:sp>
      <p:sp>
        <p:nvSpPr>
          <p:cNvPr id="3" name="Content Placeholder 2">
            <a:extLst>
              <a:ext uri="{FF2B5EF4-FFF2-40B4-BE49-F238E27FC236}">
                <a16:creationId xmlns:a16="http://schemas.microsoft.com/office/drawing/2014/main" id="{8035DA3E-44D5-45C2-8F86-430FB4B70827}"/>
              </a:ext>
            </a:extLst>
          </p:cNvPr>
          <p:cNvSpPr>
            <a:spLocks noGrp="1"/>
          </p:cNvSpPr>
          <p:nvPr>
            <p:ph idx="1"/>
          </p:nvPr>
        </p:nvSpPr>
        <p:spPr>
          <a:xfrm>
            <a:off x="628650" y="2125266"/>
            <a:ext cx="7886700" cy="3500438"/>
          </a:xfrm>
          <a:ln>
            <a:solidFill>
              <a:schemeClr val="bg1"/>
            </a:solidFill>
          </a:ln>
        </p:spPr>
        <p:txBody>
          <a:bodyPr>
            <a:normAutofit fontScale="55000" lnSpcReduction="20000"/>
          </a:bodyPr>
          <a:lstStyle/>
          <a:p>
            <a:r>
              <a:rPr lang="en-US" dirty="0"/>
              <a:t>Review and define key terms</a:t>
            </a:r>
            <a:br>
              <a:rPr lang="en-US" dirty="0"/>
            </a:br>
            <a:endParaRPr lang="en-US" dirty="0"/>
          </a:p>
          <a:p>
            <a:r>
              <a:rPr lang="en-US" dirty="0"/>
              <a:t>Provide an overview of the maternal mortality review history and data</a:t>
            </a:r>
            <a:br>
              <a:rPr lang="en-US" dirty="0"/>
            </a:br>
            <a:endParaRPr lang="en-US" dirty="0"/>
          </a:p>
          <a:p>
            <a:r>
              <a:rPr lang="en-US" dirty="0"/>
              <a:t>Discuss the authorities and protections in place for maternal death review</a:t>
            </a:r>
            <a:br>
              <a:rPr lang="en-US" dirty="0"/>
            </a:br>
            <a:endParaRPr lang="en-US" dirty="0"/>
          </a:p>
          <a:p>
            <a:r>
              <a:rPr lang="en-US" dirty="0"/>
              <a:t>Understand the Maternal Mortality Review Committee (MMRC) process</a:t>
            </a:r>
            <a:br>
              <a:rPr lang="en-US" dirty="0"/>
            </a:br>
            <a:endParaRPr lang="en-US" dirty="0"/>
          </a:p>
          <a:p>
            <a:r>
              <a:rPr lang="en-US" dirty="0"/>
              <a:t>Review the MMRC roles and member responsibilities </a:t>
            </a:r>
            <a:br>
              <a:rPr lang="en-US" dirty="0"/>
            </a:br>
            <a:endParaRPr lang="en-US" dirty="0"/>
          </a:p>
          <a:p>
            <a:r>
              <a:rPr lang="en-US" dirty="0"/>
              <a:t>Discuss the MMRC Timeline/First Meeting/Next Steps</a:t>
            </a:r>
          </a:p>
          <a:p>
            <a:endParaRPr lang="en-US" dirty="0"/>
          </a:p>
        </p:txBody>
      </p:sp>
      <p:sp>
        <p:nvSpPr>
          <p:cNvPr id="4" name="Flowchart: Process 3"/>
          <p:cNvSpPr/>
          <p:nvPr/>
        </p:nvSpPr>
        <p:spPr>
          <a:xfrm>
            <a:off x="0" y="6172200"/>
            <a:ext cx="9144000" cy="685800"/>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103963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892"/>
            <a:ext cx="8229600" cy="1143000"/>
          </a:xfrm>
        </p:spPr>
        <p:txBody>
          <a:bodyPr>
            <a:noAutofit/>
          </a:bodyPr>
          <a:lstStyle/>
          <a:p>
            <a:r>
              <a:rPr lang="en-US" sz="4000" dirty="0">
                <a:solidFill>
                  <a:srgbClr val="E77C5B"/>
                </a:solidFill>
              </a:rPr>
              <a:t>Maternal Mortality Review Cycle</a:t>
            </a:r>
          </a:p>
        </p:txBody>
      </p:sp>
      <p:pic>
        <p:nvPicPr>
          <p:cNvPr id="3" name="Picture 2"/>
          <p:cNvPicPr>
            <a:picLocks noChangeAspect="1"/>
          </p:cNvPicPr>
          <p:nvPr/>
        </p:nvPicPr>
        <p:blipFill>
          <a:blip r:embed="rId3"/>
          <a:stretch>
            <a:fillRect/>
          </a:stretch>
        </p:blipFill>
        <p:spPr>
          <a:xfrm>
            <a:off x="1143000" y="990600"/>
            <a:ext cx="6521970" cy="5156525"/>
          </a:xfrm>
          <a:prstGeom prst="rect">
            <a:avLst/>
          </a:prstGeom>
        </p:spPr>
      </p:pic>
      <p:sp>
        <p:nvSpPr>
          <p:cNvPr id="5" name="Flowchart: Process 4"/>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5780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noChangeAspect="1"/>
          </p:cNvGraphicFramePr>
          <p:nvPr>
            <p:extLst>
              <p:ext uri="{D42A27DB-BD31-4B8C-83A1-F6EECF244321}">
                <p14:modId xmlns:p14="http://schemas.microsoft.com/office/powerpoint/2010/main" val="4113201003"/>
              </p:ext>
            </p:extLst>
          </p:nvPr>
        </p:nvGraphicFramePr>
        <p:xfrm>
          <a:off x="1691640" y="1508760"/>
          <a:ext cx="5760720" cy="384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97004A3-72DE-4A74-8959-28C3CA50DCA7}"/>
              </a:ext>
            </a:extLst>
          </p:cNvPr>
          <p:cNvSpPr txBox="1"/>
          <p:nvPr/>
        </p:nvSpPr>
        <p:spPr>
          <a:xfrm>
            <a:off x="609600" y="623535"/>
            <a:ext cx="2887580" cy="646331"/>
          </a:xfrm>
          <a:prstGeom prst="rect">
            <a:avLst/>
          </a:prstGeom>
          <a:noFill/>
        </p:spPr>
        <p:txBody>
          <a:bodyPr wrap="square" rtlCol="0">
            <a:spAutoFit/>
          </a:bodyPr>
          <a:lstStyle/>
          <a:p>
            <a:r>
              <a:rPr lang="en-US" sz="3600" dirty="0">
                <a:solidFill>
                  <a:srgbClr val="E77C5B"/>
                </a:solidFill>
                <a:latin typeface="Calibri" pitchFamily="34" charset="0"/>
                <a:ea typeface="+mj-ea"/>
                <a:cs typeface="+mj-cs"/>
              </a:rPr>
              <a:t>Impact</a:t>
            </a:r>
          </a:p>
        </p:txBody>
      </p:sp>
      <p:sp>
        <p:nvSpPr>
          <p:cNvPr id="5" name="Rectangle 4">
            <a:extLst>
              <a:ext uri="{FF2B5EF4-FFF2-40B4-BE49-F238E27FC236}">
                <a16:creationId xmlns:a16="http://schemas.microsoft.com/office/drawing/2014/main" id="{C816E99C-A2F5-4397-A00E-B8637E617AA7}"/>
              </a:ext>
            </a:extLst>
          </p:cNvPr>
          <p:cNvSpPr/>
          <p:nvPr/>
        </p:nvSpPr>
        <p:spPr>
          <a:xfrm>
            <a:off x="-78698" y="5596197"/>
            <a:ext cx="9144000" cy="369332"/>
          </a:xfrm>
          <a:prstGeom prst="rect">
            <a:avLst/>
          </a:prstGeom>
        </p:spPr>
        <p:txBody>
          <a:bodyPr wrap="square">
            <a:spAutoFit/>
          </a:bodyPr>
          <a:lstStyle/>
          <a:p>
            <a:pPr algn="r"/>
            <a:r>
              <a:rPr lang="en-US" sz="900" dirty="0"/>
              <a:t>Sourced from: Building U.S. Capacity to Review and Prevent Maternal Deaths. (2018). Report from nine maternal mortality review committees.</a:t>
            </a:r>
          </a:p>
          <a:p>
            <a:pPr algn="r"/>
            <a:r>
              <a:rPr lang="en-US" sz="900" dirty="0">
                <a:hlinkClick r:id="rId8"/>
              </a:rPr>
              <a:t>http://reviewtoaction.org/Report_from_Nine_MMRCs</a:t>
            </a:r>
            <a:r>
              <a:rPr lang="en-US" sz="900" dirty="0"/>
              <a:t> </a:t>
            </a:r>
          </a:p>
        </p:txBody>
      </p:sp>
      <p:sp>
        <p:nvSpPr>
          <p:cNvPr id="6" name="Flowchart: Process 5"/>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7" name="TextBox 6"/>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370287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noChangeAspect="1"/>
          </p:cNvGraphicFramePr>
          <p:nvPr>
            <p:extLst>
              <p:ext uri="{D42A27DB-BD31-4B8C-83A1-F6EECF244321}">
                <p14:modId xmlns:p14="http://schemas.microsoft.com/office/powerpoint/2010/main" val="2547813747"/>
              </p:ext>
            </p:extLst>
          </p:nvPr>
        </p:nvGraphicFramePr>
        <p:xfrm>
          <a:off x="1780271" y="1493199"/>
          <a:ext cx="5760720" cy="384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033177631"/>
              </p:ext>
            </p:extLst>
          </p:nvPr>
        </p:nvGraphicFramePr>
        <p:xfrm>
          <a:off x="3139311" y="1451888"/>
          <a:ext cx="4951078"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Down Arrow 4"/>
          <p:cNvSpPr/>
          <p:nvPr/>
        </p:nvSpPr>
        <p:spPr>
          <a:xfrm rot="2244828">
            <a:off x="1553929" y="1331866"/>
            <a:ext cx="2212646" cy="2792093"/>
          </a:xfrm>
          <a:prstGeom prst="downArrow">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bg1"/>
                </a:solidFill>
                <a:latin typeface="Work Sans Light"/>
              </a:rPr>
              <a:t>Cascading Effects of Review Committee Actions</a:t>
            </a:r>
          </a:p>
        </p:txBody>
      </p:sp>
      <p:sp>
        <p:nvSpPr>
          <p:cNvPr id="6" name="TextBox 5">
            <a:extLst>
              <a:ext uri="{FF2B5EF4-FFF2-40B4-BE49-F238E27FC236}">
                <a16:creationId xmlns:a16="http://schemas.microsoft.com/office/drawing/2014/main" id="{8E7C670C-A917-4862-A42D-7B165D118E82}"/>
              </a:ext>
            </a:extLst>
          </p:cNvPr>
          <p:cNvSpPr txBox="1"/>
          <p:nvPr/>
        </p:nvSpPr>
        <p:spPr>
          <a:xfrm>
            <a:off x="685800" y="553782"/>
            <a:ext cx="2887580" cy="646331"/>
          </a:xfrm>
          <a:prstGeom prst="rect">
            <a:avLst/>
          </a:prstGeom>
          <a:noFill/>
        </p:spPr>
        <p:txBody>
          <a:bodyPr wrap="square" rtlCol="0">
            <a:spAutoFit/>
          </a:bodyPr>
          <a:lstStyle/>
          <a:p>
            <a:r>
              <a:rPr lang="en-US" sz="3600" dirty="0">
                <a:solidFill>
                  <a:srgbClr val="E77C5B"/>
                </a:solidFill>
                <a:latin typeface="Calibri" pitchFamily="34" charset="0"/>
                <a:ea typeface="+mj-ea"/>
                <a:cs typeface="+mj-cs"/>
              </a:rPr>
              <a:t>Impact</a:t>
            </a:r>
          </a:p>
        </p:txBody>
      </p:sp>
      <p:sp>
        <p:nvSpPr>
          <p:cNvPr id="7" name="Rectangle 6">
            <a:extLst>
              <a:ext uri="{FF2B5EF4-FFF2-40B4-BE49-F238E27FC236}">
                <a16:creationId xmlns:a16="http://schemas.microsoft.com/office/drawing/2014/main" id="{08EA3BCB-1C93-4DE1-813C-14796600FDF9}"/>
              </a:ext>
            </a:extLst>
          </p:cNvPr>
          <p:cNvSpPr/>
          <p:nvPr/>
        </p:nvSpPr>
        <p:spPr>
          <a:xfrm>
            <a:off x="0" y="5573446"/>
            <a:ext cx="9144000" cy="369332"/>
          </a:xfrm>
          <a:prstGeom prst="rect">
            <a:avLst/>
          </a:prstGeom>
        </p:spPr>
        <p:txBody>
          <a:bodyPr wrap="square">
            <a:spAutoFit/>
          </a:bodyPr>
          <a:lstStyle/>
          <a:p>
            <a:pPr algn="r"/>
            <a:r>
              <a:rPr lang="en-US" sz="900" dirty="0"/>
              <a:t>Sourced from: Building U.S. Capacity to Review and Prevent Maternal Deaths. (2018). Report from nine maternal mortality review committees. </a:t>
            </a:r>
            <a:r>
              <a:rPr lang="en-US" sz="900" dirty="0">
                <a:hlinkClick r:id="rId13"/>
              </a:rPr>
              <a:t>http://reviewtoaction.org/Report_from_Nine_MMRCs</a:t>
            </a:r>
            <a:r>
              <a:rPr lang="en-US" sz="900" dirty="0"/>
              <a:t> </a:t>
            </a:r>
          </a:p>
        </p:txBody>
      </p:sp>
      <p:sp>
        <p:nvSpPr>
          <p:cNvPr id="9" name="Flowchart: Process 8"/>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10" name="TextBox 9"/>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44996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CF4707-65AF-427F-A5A2-62C67ACACAA3}"/>
              </a:ext>
            </a:extLst>
          </p:cNvPr>
          <p:cNvSpPr>
            <a:spLocks noGrp="1"/>
          </p:cNvSpPr>
          <p:nvPr>
            <p:ph type="title"/>
          </p:nvPr>
        </p:nvSpPr>
        <p:spPr>
          <a:xfrm>
            <a:off x="920568" y="490142"/>
            <a:ext cx="7886700" cy="994172"/>
          </a:xfrm>
        </p:spPr>
        <p:txBody>
          <a:bodyPr>
            <a:normAutofit/>
          </a:bodyPr>
          <a:lstStyle/>
          <a:p>
            <a:pPr>
              <a:spcBef>
                <a:spcPts val="750"/>
              </a:spcBef>
            </a:pPr>
            <a:r>
              <a:rPr lang="en-US" sz="3600" dirty="0">
                <a:solidFill>
                  <a:srgbClr val="E77C5B"/>
                </a:solidFill>
                <a:latin typeface="Calibri" pitchFamily="34" charset="0"/>
              </a:rPr>
              <a:t>Maternal Mortality Review…</a:t>
            </a:r>
          </a:p>
        </p:txBody>
      </p:sp>
      <p:sp>
        <p:nvSpPr>
          <p:cNvPr id="3" name="Content Placeholder 2">
            <a:extLst>
              <a:ext uri="{FF2B5EF4-FFF2-40B4-BE49-F238E27FC236}">
                <a16:creationId xmlns:a16="http://schemas.microsoft.com/office/drawing/2014/main" id="{2D2564E1-40B4-430E-9897-53FE516AF699}"/>
              </a:ext>
            </a:extLst>
          </p:cNvPr>
          <p:cNvSpPr>
            <a:spLocks noGrp="1"/>
          </p:cNvSpPr>
          <p:nvPr>
            <p:ph sz="half" idx="1"/>
          </p:nvPr>
        </p:nvSpPr>
        <p:spPr>
          <a:xfrm>
            <a:off x="461452" y="2101775"/>
            <a:ext cx="4026949" cy="3258463"/>
          </a:xfrm>
        </p:spPr>
        <p:txBody>
          <a:bodyPr vert="horz" lIns="91440" tIns="45720" rIns="91440" bIns="45720" rtlCol="0" anchor="t">
            <a:noAutofit/>
          </a:bodyPr>
          <a:lstStyle/>
          <a:p>
            <a:pPr marL="0" indent="0">
              <a:buNone/>
            </a:pPr>
            <a:r>
              <a:rPr lang="en-US" sz="3300" b="1" dirty="0">
                <a:latin typeface="Calibri" pitchFamily="34" charset="0"/>
                <a:ea typeface="+mj-ea"/>
                <a:cs typeface="+mj-cs"/>
              </a:rPr>
              <a:t>IS</a:t>
            </a:r>
          </a:p>
          <a:p>
            <a:pPr marL="171450" lvl="2"/>
            <a:r>
              <a:rPr lang="en-US" sz="1950" dirty="0"/>
              <a:t>Ongoing anonymous and confidential process of data collection, analysis, interpretation and action</a:t>
            </a:r>
            <a:endParaRPr lang="en-US" sz="1950" dirty="0">
              <a:cs typeface="Calibri"/>
            </a:endParaRPr>
          </a:p>
          <a:p>
            <a:pPr marL="171450" lvl="2"/>
            <a:r>
              <a:rPr lang="en-US" sz="1950" dirty="0"/>
              <a:t>Systematic process guided by policies, legislation, rules, etc.</a:t>
            </a:r>
            <a:endParaRPr lang="en-US" sz="1950" dirty="0">
              <a:cs typeface="Calibri"/>
            </a:endParaRPr>
          </a:p>
          <a:p>
            <a:pPr marL="171450" lvl="2"/>
            <a:r>
              <a:rPr lang="en-US" sz="1950" dirty="0"/>
              <a:t>Intended to move from data collection to prevention activities</a:t>
            </a:r>
          </a:p>
          <a:p>
            <a:endParaRPr lang="en-US" sz="1950" dirty="0"/>
          </a:p>
        </p:txBody>
      </p:sp>
      <p:sp>
        <p:nvSpPr>
          <p:cNvPr id="4" name="Content Placeholder 3">
            <a:extLst>
              <a:ext uri="{FF2B5EF4-FFF2-40B4-BE49-F238E27FC236}">
                <a16:creationId xmlns:a16="http://schemas.microsoft.com/office/drawing/2014/main" id="{6C7C5A2A-188F-4519-8371-066FB07B02E0}"/>
              </a:ext>
            </a:extLst>
          </p:cNvPr>
          <p:cNvSpPr>
            <a:spLocks noGrp="1"/>
          </p:cNvSpPr>
          <p:nvPr>
            <p:ph sz="half" idx="2"/>
          </p:nvPr>
        </p:nvSpPr>
        <p:spPr>
          <a:xfrm>
            <a:off x="4629150" y="2101775"/>
            <a:ext cx="4026950" cy="3258464"/>
          </a:xfrm>
        </p:spPr>
        <p:txBody>
          <a:bodyPr>
            <a:noAutofit/>
          </a:bodyPr>
          <a:lstStyle/>
          <a:p>
            <a:pPr marL="0" indent="0">
              <a:buNone/>
            </a:pPr>
            <a:r>
              <a:rPr lang="en-US" sz="3300" b="1" dirty="0">
                <a:latin typeface="Calibri" pitchFamily="34" charset="0"/>
                <a:ea typeface="+mj-ea"/>
                <a:cs typeface="+mj-cs"/>
              </a:rPr>
              <a:t>IS </a:t>
            </a:r>
            <a:r>
              <a:rPr lang="en-US" sz="3300" b="1" u="sng" dirty="0">
                <a:latin typeface="Calibri" pitchFamily="34" charset="0"/>
                <a:ea typeface="+mj-ea"/>
                <a:cs typeface="+mj-cs"/>
              </a:rPr>
              <a:t>NOT</a:t>
            </a:r>
            <a:endParaRPr lang="en-US" sz="3300" b="1" baseline="30000" dirty="0">
              <a:latin typeface="Calibri" pitchFamily="34" charset="0"/>
              <a:ea typeface="+mj-ea"/>
              <a:cs typeface="+mj-cs"/>
            </a:endParaRPr>
          </a:p>
          <a:p>
            <a:pPr marL="171450" lvl="2"/>
            <a:r>
              <a:rPr lang="en-US" altLang="en-US" sz="1950" dirty="0"/>
              <a:t>A mechanism for assigning blame or responsibility for any death</a:t>
            </a:r>
          </a:p>
          <a:p>
            <a:pPr marL="171450" lvl="2"/>
            <a:r>
              <a:rPr lang="en-US" altLang="en-US" sz="1950" dirty="0"/>
              <a:t>A research study</a:t>
            </a:r>
          </a:p>
          <a:p>
            <a:pPr marL="171450" lvl="2"/>
            <a:r>
              <a:rPr lang="en-US" altLang="en-US" sz="1950" dirty="0"/>
              <a:t>Peer review</a:t>
            </a:r>
          </a:p>
          <a:p>
            <a:pPr marL="171450" lvl="2"/>
            <a:r>
              <a:rPr lang="en-US" altLang="en-US" sz="1950" dirty="0"/>
              <a:t>An institutional review</a:t>
            </a:r>
          </a:p>
          <a:p>
            <a:pPr marL="171450" lvl="2"/>
            <a:r>
              <a:rPr lang="en-US" altLang="en-US" sz="1950" dirty="0"/>
              <a:t>A substitute for existing mortality and morbidity inquiries</a:t>
            </a:r>
          </a:p>
          <a:p>
            <a:pPr lvl="1"/>
            <a:endParaRPr lang="en-US" altLang="en-US" sz="1950" dirty="0"/>
          </a:p>
          <a:p>
            <a:endParaRPr lang="en-US" sz="1950" dirty="0"/>
          </a:p>
        </p:txBody>
      </p:sp>
      <p:sp>
        <p:nvSpPr>
          <p:cNvPr id="10" name="TextBox 9">
            <a:extLst>
              <a:ext uri="{FF2B5EF4-FFF2-40B4-BE49-F238E27FC236}">
                <a16:creationId xmlns:a16="http://schemas.microsoft.com/office/drawing/2014/main" id="{42B3D30E-747C-4695-BC19-ECAE52C7DE83}"/>
              </a:ext>
            </a:extLst>
          </p:cNvPr>
          <p:cNvSpPr txBox="1"/>
          <p:nvPr/>
        </p:nvSpPr>
        <p:spPr>
          <a:xfrm>
            <a:off x="663675" y="5600989"/>
            <a:ext cx="8400487" cy="507831"/>
          </a:xfrm>
          <a:prstGeom prst="rect">
            <a:avLst/>
          </a:prstGeom>
          <a:noFill/>
        </p:spPr>
        <p:txBody>
          <a:bodyPr wrap="square" rtlCol="0">
            <a:spAutoFit/>
          </a:bodyPr>
          <a:lstStyle/>
          <a:p>
            <a:pPr algn="r"/>
            <a:r>
              <a:rPr lang="en-US" sz="900" dirty="0"/>
              <a:t>Sourced from: Berg, C., Danel, I., </a:t>
            </a:r>
            <a:r>
              <a:rPr lang="en-US" sz="900" dirty="0" err="1"/>
              <a:t>Atrash</a:t>
            </a:r>
            <a:r>
              <a:rPr lang="en-US" sz="900" dirty="0"/>
              <a:t> H., Zane, S. Bartlett, L. (Eds.). Strategies to reduce pregnancy-related deaths:  From identification and review to action.  Atlanta:  Centers for Disease Control and Prevention; 2001</a:t>
            </a:r>
          </a:p>
          <a:p>
            <a:pPr algn="r"/>
            <a:endParaRPr lang="en-US" sz="900" dirty="0"/>
          </a:p>
        </p:txBody>
      </p:sp>
      <p:sp>
        <p:nvSpPr>
          <p:cNvPr id="6" name="Flowchart: Process 5"/>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7" name="TextBox 6"/>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90670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BF168-22E6-488C-8CF3-49AA25CD7C8F}"/>
              </a:ext>
            </a:extLst>
          </p:cNvPr>
          <p:cNvSpPr>
            <a:spLocks noGrp="1"/>
          </p:cNvSpPr>
          <p:nvPr>
            <p:ph type="body" idx="1"/>
          </p:nvPr>
        </p:nvSpPr>
        <p:spPr/>
        <p:txBody>
          <a:bodyPr>
            <a:noAutofit/>
          </a:bodyPr>
          <a:lstStyle/>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pPr marL="0" indent="0" algn="ctr">
              <a:buNone/>
            </a:pPr>
            <a:r>
              <a:rPr lang="en-US" sz="3600" dirty="0">
                <a:solidFill>
                  <a:schemeClr val="tx1"/>
                </a:solidFill>
                <a:latin typeface="Calibri" pitchFamily="34" charset="0"/>
                <a:ea typeface="+mj-ea"/>
                <a:cs typeface="+mj-cs"/>
              </a:rPr>
              <a:t>Overview of the Maternal Mortality Review Committee Process</a:t>
            </a:r>
          </a:p>
        </p:txBody>
      </p:sp>
      <p:pic>
        <p:nvPicPr>
          <p:cNvPr id="4" name="Picture 3"/>
          <p:cNvPicPr>
            <a:picLocks noChangeAspect="1"/>
          </p:cNvPicPr>
          <p:nvPr/>
        </p:nvPicPr>
        <p:blipFill>
          <a:blip r:embed="rId3"/>
          <a:stretch>
            <a:fillRect/>
          </a:stretch>
        </p:blipFill>
        <p:spPr>
          <a:xfrm>
            <a:off x="1" y="-32231"/>
            <a:ext cx="9144000" cy="2348909"/>
          </a:xfrm>
          <a:prstGeom prst="rect">
            <a:avLst/>
          </a:prstGeom>
        </p:spPr>
      </p:pic>
    </p:spTree>
    <p:extLst>
      <p:ext uri="{BB962C8B-B14F-4D97-AF65-F5344CB8AC3E}">
        <p14:creationId xmlns:p14="http://schemas.microsoft.com/office/powerpoint/2010/main" val="102067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458200" cy="1143000"/>
          </a:xfrm>
        </p:spPr>
        <p:txBody>
          <a:bodyPr>
            <a:noAutofit/>
          </a:bodyPr>
          <a:lstStyle/>
          <a:p>
            <a:r>
              <a:rPr lang="en-CA" sz="3200" dirty="0">
                <a:solidFill>
                  <a:srgbClr val="E77C5B"/>
                </a:solidFill>
              </a:rPr>
              <a:t>What is a Maternal Mortality Review Committee?</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t>A Maternal Mortality Review Committee (MMRC) is a multidisciplinary committee focused on reviewing causes of maternal death. </a:t>
            </a:r>
          </a:p>
          <a:p>
            <a:r>
              <a:rPr lang="en-US" dirty="0"/>
              <a:t>The purpose of the review is to determine the causes of maternal mortality and identify both medical and non- medical interventions and recommendations to prevent future maternal deaths. </a:t>
            </a:r>
            <a:endParaRPr lang="en-CA" dirty="0"/>
          </a:p>
          <a:p>
            <a:r>
              <a:rPr lang="en-US" dirty="0"/>
              <a:t>The goals of committee review and associated work are to: </a:t>
            </a:r>
            <a:endParaRPr lang="en-CA" dirty="0"/>
          </a:p>
          <a:p>
            <a:pPr lvl="1"/>
            <a:r>
              <a:rPr lang="en-US" dirty="0"/>
              <a:t>Determine the annual number of maternal deaths related to pregnancy</a:t>
            </a:r>
            <a:endParaRPr lang="en-CA" dirty="0"/>
          </a:p>
          <a:p>
            <a:pPr lvl="1"/>
            <a:r>
              <a:rPr lang="en-US" dirty="0"/>
              <a:t>Identify trends and risk factors </a:t>
            </a:r>
            <a:endParaRPr lang="en-CA" dirty="0"/>
          </a:p>
          <a:p>
            <a:pPr lvl="1"/>
            <a:r>
              <a:rPr lang="en-US" dirty="0"/>
              <a:t>Develop actionable strategies to eliminate preventable maternal deaths</a:t>
            </a:r>
            <a:endParaRPr lang="en-CA" dirty="0"/>
          </a:p>
          <a:p>
            <a:endParaRPr lang="en-CA" dirty="0"/>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92893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E77C5B"/>
                </a:solidFill>
              </a:rPr>
              <a:t>MMRC Scope, Mission and Vision</a:t>
            </a:r>
          </a:p>
        </p:txBody>
      </p:sp>
      <p:graphicFrame>
        <p:nvGraphicFramePr>
          <p:cNvPr id="5" name="Table 4">
            <a:extLst>
              <a:ext uri="{FF2B5EF4-FFF2-40B4-BE49-F238E27FC236}">
                <a16:creationId xmlns:a16="http://schemas.microsoft.com/office/drawing/2014/main" id="{D7A48FFC-E282-44BD-88AF-F11139619F6E}"/>
              </a:ext>
            </a:extLst>
          </p:cNvPr>
          <p:cNvGraphicFramePr>
            <a:graphicFrameLocks noGrp="1"/>
          </p:cNvGraphicFramePr>
          <p:nvPr>
            <p:extLst>
              <p:ext uri="{D42A27DB-BD31-4B8C-83A1-F6EECF244321}">
                <p14:modId xmlns:p14="http://schemas.microsoft.com/office/powerpoint/2010/main" val="365583753"/>
              </p:ext>
            </p:extLst>
          </p:nvPr>
        </p:nvGraphicFramePr>
        <p:xfrm>
          <a:off x="455839" y="2030867"/>
          <a:ext cx="8232324" cy="3333069"/>
        </p:xfrm>
        <a:graphic>
          <a:graphicData uri="http://schemas.openxmlformats.org/drawingml/2006/table">
            <a:tbl>
              <a:tblPr firstRow="1" bandRow="1">
                <a:tableStyleId>{5C22544A-7EE6-4342-B048-85BDC9FD1C3A}</a:tableStyleId>
              </a:tblPr>
              <a:tblGrid>
                <a:gridCol w="2744108">
                  <a:extLst>
                    <a:ext uri="{9D8B030D-6E8A-4147-A177-3AD203B41FA5}">
                      <a16:colId xmlns:a16="http://schemas.microsoft.com/office/drawing/2014/main" val="555365270"/>
                    </a:ext>
                  </a:extLst>
                </a:gridCol>
                <a:gridCol w="2744108">
                  <a:extLst>
                    <a:ext uri="{9D8B030D-6E8A-4147-A177-3AD203B41FA5}">
                      <a16:colId xmlns:a16="http://schemas.microsoft.com/office/drawing/2014/main" val="338323233"/>
                    </a:ext>
                  </a:extLst>
                </a:gridCol>
                <a:gridCol w="2744108">
                  <a:extLst>
                    <a:ext uri="{9D8B030D-6E8A-4147-A177-3AD203B41FA5}">
                      <a16:colId xmlns:a16="http://schemas.microsoft.com/office/drawing/2014/main" val="2289559104"/>
                    </a:ext>
                  </a:extLst>
                </a:gridCol>
              </a:tblGrid>
              <a:tr h="3333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Calibri" pitchFamily="34" charset="0"/>
                          <a:ea typeface="+mn-ea"/>
                          <a:cs typeface="+mn-cs"/>
                        </a:rPr>
                        <a:t>Scope</a:t>
                      </a:r>
                    </a:p>
                    <a:p>
                      <a:pPr marL="0" marR="0" lvl="0" indent="0" algn="l" rtl="0" eaLnBrk="1" fontAlgn="auto" latinLnBrk="0" hangingPunct="1">
                        <a:lnSpc>
                          <a:spcPct val="100000"/>
                        </a:lnSpc>
                        <a:spcBef>
                          <a:spcPts val="0"/>
                        </a:spcBef>
                        <a:spcAft>
                          <a:spcPts val="0"/>
                        </a:spcAft>
                        <a:buClrTx/>
                        <a:buSzTx/>
                        <a:buFontTx/>
                        <a:buNone/>
                      </a:pPr>
                      <a:r>
                        <a:rPr lang="en-US" sz="1500" b="0" i="1" dirty="0">
                          <a:solidFill>
                            <a:schemeClr val="tx1"/>
                          </a:solidFill>
                        </a:rPr>
                        <a:t>To review all deaths of women during pregnancy or up to 42 days afterwards (ideally 365 days), regardless of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kern="1200" dirty="0">
                        <a:solidFill>
                          <a:srgbClr val="005DAA"/>
                        </a:solidFill>
                        <a:latin typeface="Calibri" pitchFamily="34" charset="0"/>
                        <a:ea typeface="+mn-ea"/>
                        <a:cs typeface="+mn-cs"/>
                      </a:endParaRPr>
                    </a:p>
                    <a:p>
                      <a:endParaRPr lang="en-US" sz="1500" dirty="0"/>
                    </a:p>
                  </a:txBody>
                  <a:tcPr marL="68580" marR="68580" marT="34290" marB="34290">
                    <a:solidFill>
                      <a:schemeClr val="bg1"/>
                    </a:solidFill>
                  </a:tcPr>
                </a:tc>
                <a:tc>
                  <a:txBody>
                    <a:bodyPr/>
                    <a:lstStyle/>
                    <a:p>
                      <a:pPr marL="0" indent="0">
                        <a:buNone/>
                      </a:pPr>
                      <a:r>
                        <a:rPr lang="en-US" sz="2400" b="1" kern="1200" dirty="0">
                          <a:solidFill>
                            <a:srgbClr val="005DAA"/>
                          </a:solidFill>
                          <a:latin typeface="Calibri" pitchFamily="34" charset="0"/>
                          <a:ea typeface="+mn-ea"/>
                          <a:cs typeface="+mn-cs"/>
                        </a:rPr>
                        <a:t>     </a:t>
                      </a:r>
                      <a:r>
                        <a:rPr lang="en-US" sz="2400" b="1" kern="1200" dirty="0">
                          <a:solidFill>
                            <a:schemeClr val="tx1"/>
                          </a:solidFill>
                          <a:latin typeface="Calibri" pitchFamily="34" charset="0"/>
                          <a:ea typeface="+mn-ea"/>
                          <a:cs typeface="+mn-cs"/>
                        </a:rPr>
                        <a:t>  Mission</a:t>
                      </a:r>
                    </a:p>
                    <a:p>
                      <a:pPr lvl="1"/>
                      <a:r>
                        <a:rPr lang="en-US" sz="1500" b="0" i="1" dirty="0">
                          <a:solidFill>
                            <a:schemeClr val="tx1"/>
                          </a:solidFill>
                        </a:rPr>
                        <a:t>To identify the factors contributing to maternal deaths and recommend public health and clinical interventions that may reduce these deaths and improve systems of care</a:t>
                      </a:r>
                      <a:r>
                        <a:rPr lang="en-US" sz="1500" i="1" dirty="0">
                          <a:solidFill>
                            <a:schemeClr val="tx1"/>
                          </a:solidFill>
                        </a:rPr>
                        <a:t>.</a:t>
                      </a:r>
                    </a:p>
                  </a:txBody>
                  <a:tcPr marL="68580" marR="68580" marT="34290" marB="34290">
                    <a:solidFill>
                      <a:schemeClr val="bg1"/>
                    </a:solidFill>
                  </a:tcPr>
                </a:tc>
                <a:tc>
                  <a:txBody>
                    <a:bodyPr/>
                    <a:lstStyle/>
                    <a:p>
                      <a:pPr marL="0" indent="0">
                        <a:buNone/>
                      </a:pPr>
                      <a:r>
                        <a:rPr lang="en-US" sz="2400" b="1" kern="1200" dirty="0">
                          <a:solidFill>
                            <a:schemeClr val="tx1"/>
                          </a:solidFill>
                          <a:latin typeface="Calibri" pitchFamily="34" charset="0"/>
                          <a:ea typeface="+mn-ea"/>
                          <a:cs typeface="+mn-cs"/>
                        </a:rPr>
                        <a:t>Vision </a:t>
                      </a:r>
                    </a:p>
                    <a:p>
                      <a:pPr marL="0" indent="0">
                        <a:buNone/>
                      </a:pPr>
                      <a:r>
                        <a:rPr lang="en-US" sz="1500" b="0" i="1" dirty="0">
                          <a:solidFill>
                            <a:schemeClr val="tx1"/>
                          </a:solidFill>
                        </a:rPr>
                        <a:t>The Maternal Mortality review Committee’s vision is to eliminate preventable maternal deaths, reduce maternal morbidities, and improve population health for women of reproductive age.</a:t>
                      </a:r>
                    </a:p>
                    <a:p>
                      <a:endParaRPr lang="en-US" sz="1500" dirty="0"/>
                    </a:p>
                  </a:txBody>
                  <a:tcPr marL="68580" marR="68580" marT="34290" marB="34290">
                    <a:solidFill>
                      <a:schemeClr val="bg1"/>
                    </a:solidFill>
                  </a:tcPr>
                </a:tc>
                <a:extLst>
                  <a:ext uri="{0D108BD9-81ED-4DB2-BD59-A6C34878D82A}">
                    <a16:rowId xmlns:a16="http://schemas.microsoft.com/office/drawing/2014/main" val="352933087"/>
                  </a:ext>
                </a:extLst>
              </a:tr>
            </a:tbl>
          </a:graphicData>
        </a:graphic>
      </p:graphicFrame>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1179891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123782"/>
            <a:ext cx="9077562" cy="5038292"/>
            <a:chOff x="0" y="348527"/>
            <a:chExt cx="12103416" cy="6717721"/>
          </a:xfrm>
        </p:grpSpPr>
        <p:sp>
          <p:nvSpPr>
            <p:cNvPr id="5" name="Rectangle 4"/>
            <p:cNvSpPr/>
            <p:nvPr/>
          </p:nvSpPr>
          <p:spPr>
            <a:xfrm>
              <a:off x="98469" y="1307908"/>
              <a:ext cx="1899139" cy="543182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dirty="0">
                  <a:solidFill>
                    <a:schemeClr val="tx1"/>
                  </a:solidFill>
                </a:rPr>
                <a:t>Legislative authority and protections</a:t>
              </a:r>
              <a:endParaRPr lang="en-US" sz="900" dirty="0">
                <a:solidFill>
                  <a:schemeClr val="tx1"/>
                </a:solidFill>
              </a:endParaRPr>
            </a:p>
            <a:p>
              <a:pPr marL="214313" indent="-214313">
                <a:buFont typeface="Arial" panose="020B0604020202020204" pitchFamily="34" charset="0"/>
                <a:buChar char="•"/>
              </a:pPr>
              <a:r>
                <a:rPr lang="en-US" sz="825" i="1" dirty="0">
                  <a:solidFill>
                    <a:schemeClr val="tx1"/>
                  </a:solidFill>
                </a:rPr>
                <a:t>Authority to access required data</a:t>
              </a:r>
              <a:endParaRPr lang="en-US" sz="825" dirty="0">
                <a:solidFill>
                  <a:schemeClr val="tx1"/>
                </a:solidFill>
              </a:endParaRPr>
            </a:p>
            <a:p>
              <a:pPr marL="214313" indent="-214313">
                <a:buFont typeface="Arial" panose="020B0604020202020204" pitchFamily="34" charset="0"/>
                <a:buChar char="•"/>
              </a:pPr>
              <a:r>
                <a:rPr lang="en-CA" sz="825" i="1" dirty="0">
                  <a:solidFill>
                    <a:schemeClr val="tx1"/>
                  </a:solidFill>
                </a:rPr>
                <a:t>Confidentiality</a:t>
              </a:r>
              <a:endParaRPr lang="en-CA" sz="825" dirty="0">
                <a:solidFill>
                  <a:schemeClr val="tx1"/>
                </a:solidFill>
              </a:endParaRPr>
            </a:p>
            <a:p>
              <a:pPr marL="214313" indent="-214313">
                <a:buFont typeface="Arial" panose="020B0604020202020204" pitchFamily="34" charset="0"/>
                <a:buChar char="•"/>
              </a:pPr>
              <a:r>
                <a:rPr lang="en-US" sz="825" i="1" dirty="0">
                  <a:solidFill>
                    <a:schemeClr val="tx1"/>
                  </a:solidFill>
                </a:rPr>
                <a:t>Immunity for committee members from subpoena</a:t>
              </a:r>
              <a:endParaRPr lang="en-CA" sz="825" dirty="0"/>
            </a:p>
            <a:p>
              <a:endParaRPr lang="en-CA" sz="825" b="1" dirty="0">
                <a:solidFill>
                  <a:schemeClr val="tx1"/>
                </a:solidFill>
              </a:endParaRPr>
            </a:p>
            <a:p>
              <a:r>
                <a:rPr lang="en-CA" sz="825" b="1" dirty="0">
                  <a:solidFill>
                    <a:schemeClr val="tx1"/>
                  </a:solidFill>
                </a:rPr>
                <a:t>Leadership buy-in</a:t>
              </a:r>
              <a:endParaRPr lang="en-CA" sz="825" dirty="0">
                <a:solidFill>
                  <a:schemeClr val="tx1"/>
                </a:solidFill>
              </a:endParaRPr>
            </a:p>
            <a:p>
              <a:endParaRPr lang="en-CA" sz="825" dirty="0">
                <a:solidFill>
                  <a:schemeClr val="tx1"/>
                </a:solidFill>
              </a:endParaRPr>
            </a:p>
            <a:p>
              <a:r>
                <a:rPr lang="en-CA" sz="825" b="1" dirty="0">
                  <a:solidFill>
                    <a:schemeClr val="tx1"/>
                  </a:solidFill>
                </a:rPr>
                <a:t>Staff</a:t>
              </a:r>
              <a:endParaRPr lang="en-CA" sz="825" dirty="0">
                <a:solidFill>
                  <a:schemeClr val="tx1"/>
                </a:solidFill>
              </a:endParaRPr>
            </a:p>
            <a:p>
              <a:endParaRPr lang="en-CA" sz="825" dirty="0">
                <a:solidFill>
                  <a:schemeClr val="tx1"/>
                </a:solidFill>
              </a:endParaRPr>
            </a:p>
            <a:p>
              <a:r>
                <a:rPr lang="en-CA" sz="825" b="1" dirty="0">
                  <a:solidFill>
                    <a:schemeClr val="tx1"/>
                  </a:solidFill>
                </a:rPr>
                <a:t>Funding</a:t>
              </a:r>
              <a:endParaRPr lang="en-CA" sz="825" dirty="0">
                <a:solidFill>
                  <a:schemeClr val="tx1"/>
                </a:solidFill>
              </a:endParaRPr>
            </a:p>
            <a:p>
              <a:endParaRPr lang="en-CA" sz="825" dirty="0">
                <a:solidFill>
                  <a:schemeClr val="tx1"/>
                </a:solidFill>
              </a:endParaRPr>
            </a:p>
            <a:p>
              <a:r>
                <a:rPr lang="en-US" sz="825" b="1" dirty="0">
                  <a:solidFill>
                    <a:schemeClr val="tx1"/>
                  </a:solidFill>
                </a:rPr>
                <a:t>Defined scope and explicit protocols</a:t>
              </a:r>
              <a:endParaRPr lang="en-US" sz="825" dirty="0">
                <a:solidFill>
                  <a:schemeClr val="tx1"/>
                </a:solidFill>
              </a:endParaRPr>
            </a:p>
            <a:p>
              <a:endParaRPr lang="en-CA" sz="825" dirty="0">
                <a:solidFill>
                  <a:schemeClr val="tx1"/>
                </a:solidFill>
              </a:endParaRPr>
            </a:p>
            <a:p>
              <a:r>
                <a:rPr lang="en-CA" sz="825" b="1" dirty="0">
                  <a:solidFill>
                    <a:schemeClr val="tx1"/>
                  </a:solidFill>
                </a:rPr>
                <a:t>Data</a:t>
              </a:r>
              <a:endParaRPr lang="en-CA" sz="825" dirty="0">
                <a:solidFill>
                  <a:schemeClr val="tx1"/>
                </a:solidFill>
              </a:endParaRPr>
            </a:p>
            <a:p>
              <a:pPr marL="214313" indent="-214313">
                <a:buFont typeface="Arial" panose="020B0604020202020204" pitchFamily="34" charset="0"/>
                <a:buChar char="•"/>
              </a:pPr>
              <a:r>
                <a:rPr lang="en-CA" sz="825" i="1" dirty="0">
                  <a:solidFill>
                    <a:schemeClr val="tx1"/>
                  </a:solidFill>
                </a:rPr>
                <a:t>Vital records </a:t>
              </a:r>
              <a:endParaRPr lang="en-CA" sz="825" dirty="0">
                <a:solidFill>
                  <a:schemeClr val="tx1"/>
                </a:solidFill>
              </a:endParaRPr>
            </a:p>
            <a:p>
              <a:pPr marL="214313" indent="-214313">
                <a:buFont typeface="Arial" panose="020B0604020202020204" pitchFamily="34" charset="0"/>
                <a:buChar char="•"/>
              </a:pPr>
              <a:r>
                <a:rPr lang="en-CA" sz="825" i="1" dirty="0">
                  <a:solidFill>
                    <a:schemeClr val="tx1"/>
                  </a:solidFill>
                </a:rPr>
                <a:t>Medical records</a:t>
              </a:r>
              <a:endParaRPr lang="en-CA" sz="825" dirty="0">
                <a:solidFill>
                  <a:schemeClr val="tx1"/>
                </a:solidFill>
              </a:endParaRPr>
            </a:p>
            <a:p>
              <a:pPr marL="214313" indent="-214313">
                <a:buFont typeface="Arial" panose="020B0604020202020204" pitchFamily="34" charset="0"/>
                <a:buChar char="•"/>
              </a:pPr>
              <a:r>
                <a:rPr lang="en-CA" sz="825" i="1" dirty="0">
                  <a:solidFill>
                    <a:schemeClr val="tx1"/>
                  </a:solidFill>
                </a:rPr>
                <a:t>Social service records</a:t>
              </a:r>
              <a:endParaRPr lang="en-CA" sz="825" dirty="0">
                <a:solidFill>
                  <a:schemeClr val="tx1"/>
                </a:solidFill>
              </a:endParaRPr>
            </a:p>
            <a:p>
              <a:endParaRPr lang="en-CA" sz="825" dirty="0">
                <a:solidFill>
                  <a:schemeClr val="tx1"/>
                </a:solidFill>
              </a:endParaRPr>
            </a:p>
            <a:p>
              <a:r>
                <a:rPr lang="en-US" sz="825" b="1" dirty="0">
                  <a:solidFill>
                    <a:schemeClr val="tx1"/>
                  </a:solidFill>
                </a:rPr>
                <a:t>Defined stakeholders and membership </a:t>
              </a:r>
              <a:endParaRPr lang="en-US" sz="825" dirty="0">
                <a:solidFill>
                  <a:schemeClr val="tx1"/>
                </a:solidFill>
              </a:endParaRPr>
            </a:p>
            <a:p>
              <a:pPr marL="214313" indent="-214313">
                <a:buFont typeface="Arial" panose="020B0604020202020204" pitchFamily="34" charset="0"/>
                <a:buChar char="•"/>
              </a:pPr>
              <a:r>
                <a:rPr lang="en-US" sz="825" i="1" dirty="0">
                  <a:solidFill>
                    <a:schemeClr val="tx1"/>
                  </a:solidFill>
                </a:rPr>
                <a:t>With status or authority to implement recommendations within their organizations</a:t>
              </a:r>
              <a:endParaRPr lang="en-US" sz="825" dirty="0">
                <a:solidFill>
                  <a:schemeClr val="tx1"/>
                </a:solidFill>
              </a:endParaRPr>
            </a:p>
            <a:p>
              <a:pPr marL="214313" indent="-214313">
                <a:buFont typeface="Arial" panose="020B0604020202020204" pitchFamily="34" charset="0"/>
                <a:buChar char="•"/>
              </a:pPr>
              <a:r>
                <a:rPr lang="en-CA" sz="825" i="1" dirty="0">
                  <a:solidFill>
                    <a:schemeClr val="tx1"/>
                  </a:solidFill>
                </a:rPr>
                <a:t>Broad representation</a:t>
              </a:r>
              <a:endParaRPr lang="en-CA" sz="825" dirty="0">
                <a:solidFill>
                  <a:schemeClr val="tx1"/>
                </a:solidFill>
              </a:endParaRPr>
            </a:p>
            <a:p>
              <a:endParaRPr lang="en-CA" sz="1200" dirty="0">
                <a:solidFill>
                  <a:schemeClr val="tx1"/>
                </a:solidFill>
              </a:endParaRPr>
            </a:p>
            <a:p>
              <a:pPr algn="ctr"/>
              <a:endParaRPr lang="en-CA" sz="1200" dirty="0">
                <a:solidFill>
                  <a:schemeClr val="tx1"/>
                </a:solidFill>
              </a:endParaRPr>
            </a:p>
          </p:txBody>
        </p:sp>
        <p:sp>
          <p:nvSpPr>
            <p:cNvPr id="8" name="Rectangle 7"/>
            <p:cNvSpPr/>
            <p:nvPr/>
          </p:nvSpPr>
          <p:spPr>
            <a:xfrm>
              <a:off x="2147662" y="1353366"/>
              <a:ext cx="1899139" cy="5386361"/>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Secure any missing inputs (from previous column)</a:t>
              </a:r>
            </a:p>
            <a:p>
              <a:endParaRPr lang="en-CA" sz="900" dirty="0">
                <a:solidFill>
                  <a:schemeClr val="tx1"/>
                </a:solidFill>
              </a:endParaRPr>
            </a:p>
            <a:p>
              <a:r>
                <a:rPr lang="en-US" sz="900" dirty="0">
                  <a:solidFill>
                    <a:schemeClr val="tx1"/>
                  </a:solidFill>
                </a:rPr>
                <a:t>Periodically recruit and train committee members </a:t>
              </a:r>
            </a:p>
            <a:p>
              <a:endParaRPr lang="en-CA" sz="900" dirty="0">
                <a:solidFill>
                  <a:schemeClr val="tx1"/>
                </a:solidFill>
              </a:endParaRPr>
            </a:p>
            <a:p>
              <a:r>
                <a:rPr lang="en-US" sz="900" dirty="0">
                  <a:solidFill>
                    <a:schemeClr val="tx1"/>
                  </a:solidFill>
                </a:rPr>
                <a:t>Identify cases and select cases for abstraction</a:t>
              </a:r>
            </a:p>
            <a:p>
              <a:endParaRPr lang="en-CA" sz="900" dirty="0">
                <a:solidFill>
                  <a:schemeClr val="tx1"/>
                </a:solidFill>
              </a:endParaRPr>
            </a:p>
            <a:p>
              <a:r>
                <a:rPr lang="en-US" sz="900" dirty="0">
                  <a:solidFill>
                    <a:schemeClr val="tx1"/>
                  </a:solidFill>
                </a:rPr>
                <a:t>Abstract cases and produce case summary</a:t>
              </a:r>
            </a:p>
            <a:p>
              <a:endParaRPr lang="en-CA" sz="900" dirty="0">
                <a:solidFill>
                  <a:schemeClr val="tx1"/>
                </a:solidFill>
              </a:endParaRPr>
            </a:p>
            <a:p>
              <a:r>
                <a:rPr lang="en-US" sz="900" dirty="0">
                  <a:solidFill>
                    <a:schemeClr val="tx1"/>
                  </a:solidFill>
                </a:rPr>
                <a:t>Convene committee meeting, review cases, and make key committee decisions</a:t>
              </a:r>
            </a:p>
            <a:p>
              <a:endParaRPr lang="en-CA" sz="900" dirty="0">
                <a:solidFill>
                  <a:schemeClr val="tx1"/>
                </a:solidFill>
              </a:endParaRPr>
            </a:p>
            <a:p>
              <a:r>
                <a:rPr lang="en-CA" sz="900" dirty="0">
                  <a:solidFill>
                    <a:schemeClr val="tx1"/>
                  </a:solidFill>
                </a:rPr>
                <a:t>Disseminate recommendations</a:t>
              </a:r>
            </a:p>
            <a:p>
              <a:endParaRPr lang="en-CA" sz="900" dirty="0">
                <a:solidFill>
                  <a:schemeClr val="tx1"/>
                </a:solidFill>
              </a:endParaRPr>
            </a:p>
            <a:p>
              <a:r>
                <a:rPr lang="en-CA" sz="900" dirty="0">
                  <a:solidFill>
                    <a:schemeClr val="tx1"/>
                  </a:solidFill>
                </a:rPr>
                <a:t>Identify implementation  resources</a:t>
              </a:r>
            </a:p>
          </p:txBody>
        </p:sp>
        <p:sp>
          <p:nvSpPr>
            <p:cNvPr id="9" name="Rectangle 8"/>
            <p:cNvSpPr/>
            <p:nvPr/>
          </p:nvSpPr>
          <p:spPr>
            <a:xfrm>
              <a:off x="4160364" y="1383961"/>
              <a:ext cx="1913056" cy="5355767"/>
            </a:xfrm>
            <a:prstGeom prst="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Fully functional and sustainable MMRC</a:t>
              </a:r>
            </a:p>
            <a:p>
              <a:endParaRPr lang="en-CA" sz="900" dirty="0">
                <a:solidFill>
                  <a:schemeClr val="tx1"/>
                </a:solidFill>
              </a:endParaRPr>
            </a:p>
            <a:p>
              <a:r>
                <a:rPr lang="en-CA" sz="900" dirty="0">
                  <a:solidFill>
                    <a:schemeClr val="tx1"/>
                  </a:solidFill>
                </a:rPr>
                <a:t>Robust, accurate data</a:t>
              </a:r>
            </a:p>
            <a:p>
              <a:endParaRPr lang="en-CA" sz="900" dirty="0">
                <a:solidFill>
                  <a:schemeClr val="tx1"/>
                </a:solidFill>
              </a:endParaRPr>
            </a:p>
            <a:p>
              <a:r>
                <a:rPr lang="en-US" sz="900" dirty="0">
                  <a:solidFill>
                    <a:schemeClr val="tx1"/>
                  </a:solidFill>
                </a:rPr>
                <a:t>Health surveillance and data analysis build evidence base</a:t>
              </a:r>
            </a:p>
            <a:p>
              <a:endParaRPr lang="en-CA" sz="900" dirty="0">
                <a:solidFill>
                  <a:schemeClr val="tx1"/>
                </a:solidFill>
              </a:endParaRPr>
            </a:p>
            <a:p>
              <a:r>
                <a:rPr lang="en-CA" sz="900" dirty="0">
                  <a:solidFill>
                    <a:schemeClr val="tx1"/>
                  </a:solidFill>
                </a:rPr>
                <a:t>Recommendations</a:t>
              </a:r>
            </a:p>
            <a:p>
              <a:endParaRPr lang="en-CA" sz="900" dirty="0">
                <a:solidFill>
                  <a:schemeClr val="tx1"/>
                </a:solidFill>
              </a:endParaRPr>
            </a:p>
            <a:p>
              <a:r>
                <a:rPr lang="en-CA" sz="900" dirty="0">
                  <a:solidFill>
                    <a:schemeClr val="tx1"/>
                  </a:solidFill>
                </a:rPr>
                <a:t>Reports and presentations</a:t>
              </a:r>
            </a:p>
            <a:p>
              <a:endParaRPr lang="en-CA" sz="900" dirty="0">
                <a:solidFill>
                  <a:schemeClr val="tx1"/>
                </a:solidFill>
              </a:endParaRPr>
            </a:p>
            <a:p>
              <a:r>
                <a:rPr lang="en-CA" sz="900" dirty="0">
                  <a:solidFill>
                    <a:schemeClr val="tx1"/>
                  </a:solidFill>
                </a:rPr>
                <a:t>Campaigns, training, and initiatives</a:t>
              </a:r>
            </a:p>
            <a:p>
              <a:endParaRPr lang="en-CA" sz="900" dirty="0">
                <a:solidFill>
                  <a:schemeClr val="tx1"/>
                </a:solidFill>
              </a:endParaRPr>
            </a:p>
            <a:p>
              <a:endParaRPr lang="en-CA" sz="900" dirty="0">
                <a:solidFill>
                  <a:schemeClr val="tx1"/>
                </a:solidFill>
              </a:endParaRPr>
            </a:p>
          </p:txBody>
        </p:sp>
        <p:sp>
          <p:nvSpPr>
            <p:cNvPr id="10" name="Rectangle 9"/>
            <p:cNvSpPr/>
            <p:nvPr/>
          </p:nvSpPr>
          <p:spPr>
            <a:xfrm>
              <a:off x="6186983" y="1383961"/>
              <a:ext cx="1899139" cy="5355767"/>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Awareness of the existence and recommendations of the MMRC among the public, clinicians, and policy-makers</a:t>
              </a:r>
            </a:p>
            <a:p>
              <a:endParaRPr lang="en-CA" sz="900" dirty="0">
                <a:solidFill>
                  <a:schemeClr val="tx1"/>
                </a:solidFill>
              </a:endParaRPr>
            </a:p>
            <a:p>
              <a:r>
                <a:rPr lang="en-US" sz="900" dirty="0">
                  <a:solidFill>
                    <a:schemeClr val="tx1"/>
                  </a:solidFill>
                </a:rPr>
                <a:t>Adoption of policy changes by health systems</a:t>
              </a:r>
            </a:p>
            <a:p>
              <a:endParaRPr lang="en-CA" sz="900" dirty="0">
                <a:solidFill>
                  <a:schemeClr val="tx1"/>
                </a:solidFill>
              </a:endParaRPr>
            </a:p>
            <a:p>
              <a:r>
                <a:rPr lang="en-US" sz="900" dirty="0">
                  <a:solidFill>
                    <a:schemeClr val="tx1"/>
                  </a:solidFill>
                </a:rPr>
                <a:t>Implementation of data-driven recommendations e.g., evidence-based practices, screenings, and patient education by providers, etc.</a:t>
              </a:r>
            </a:p>
          </p:txBody>
        </p:sp>
        <p:sp>
          <p:nvSpPr>
            <p:cNvPr id="11" name="Rectangle 10"/>
            <p:cNvSpPr/>
            <p:nvPr/>
          </p:nvSpPr>
          <p:spPr>
            <a:xfrm>
              <a:off x="8216288" y="1385745"/>
              <a:ext cx="1899139" cy="5320711"/>
            </a:xfrm>
            <a:prstGeom prst="rect">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Widespread adoption of quality care initiatives and/or policies that reflect the highest standard of care </a:t>
              </a:r>
            </a:p>
            <a:p>
              <a:endParaRPr lang="en-US" sz="900" dirty="0">
                <a:solidFill>
                  <a:schemeClr val="tx1"/>
                </a:solidFill>
              </a:endParaRPr>
            </a:p>
            <a:p>
              <a:r>
                <a:rPr lang="en-US" sz="900" dirty="0">
                  <a:solidFill>
                    <a:schemeClr val="tx1"/>
                  </a:solidFill>
                </a:rPr>
                <a:t>Access to holistic care during pregnancy and postpartum period (e.g., prenatal, diabetes, mental health, and substance use disorder care, etc.)</a:t>
              </a:r>
            </a:p>
            <a:p>
              <a:endParaRPr lang="en-US" sz="900" dirty="0">
                <a:solidFill>
                  <a:schemeClr val="tx1"/>
                </a:solidFill>
              </a:endParaRPr>
            </a:p>
            <a:p>
              <a:r>
                <a:rPr lang="en-US" sz="900" dirty="0">
                  <a:solidFill>
                    <a:schemeClr val="tx1"/>
                  </a:solidFill>
                </a:rPr>
                <a:t>Coordination of care across providers</a:t>
              </a:r>
            </a:p>
            <a:p>
              <a:endParaRPr lang="en-US" sz="900" dirty="0">
                <a:solidFill>
                  <a:schemeClr val="tx1"/>
                </a:solidFill>
              </a:endParaRPr>
            </a:p>
            <a:p>
              <a:r>
                <a:rPr lang="en-US" sz="900" dirty="0">
                  <a:solidFill>
                    <a:schemeClr val="tx1"/>
                  </a:solidFill>
                </a:rPr>
                <a:t>Elimination of disparities in pregnancy-related deaths </a:t>
              </a:r>
            </a:p>
            <a:p>
              <a:pPr algn="ctr"/>
              <a:endParaRPr lang="en-CA" sz="900" dirty="0">
                <a:solidFill>
                  <a:schemeClr val="tx1"/>
                </a:solidFill>
              </a:endParaRPr>
            </a:p>
          </p:txBody>
        </p:sp>
        <p:sp>
          <p:nvSpPr>
            <p:cNvPr id="12" name="Rectangle 11"/>
            <p:cNvSpPr/>
            <p:nvPr/>
          </p:nvSpPr>
          <p:spPr>
            <a:xfrm>
              <a:off x="10204277" y="1394107"/>
              <a:ext cx="1899139" cy="5297676"/>
            </a:xfrm>
            <a:prstGeom prst="rect">
              <a:avLst/>
            </a:prstGeom>
            <a:solidFill>
              <a:schemeClr val="bg1">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Elimination of preventable maternal death</a:t>
              </a:r>
            </a:p>
            <a:p>
              <a:endParaRPr lang="en-CA" sz="900" dirty="0">
                <a:solidFill>
                  <a:schemeClr val="tx1"/>
                </a:solidFill>
              </a:endParaRPr>
            </a:p>
            <a:p>
              <a:r>
                <a:rPr lang="en-CA" sz="900" dirty="0">
                  <a:solidFill>
                    <a:schemeClr val="tx1"/>
                  </a:solidFill>
                </a:rPr>
                <a:t>Reduction in maternal morbidity </a:t>
              </a:r>
            </a:p>
            <a:p>
              <a:endParaRPr lang="en-CA" sz="900" dirty="0">
                <a:solidFill>
                  <a:schemeClr val="tx1"/>
                </a:solidFill>
              </a:endParaRPr>
            </a:p>
            <a:p>
              <a:r>
                <a:rPr lang="en-US" sz="900" dirty="0">
                  <a:solidFill>
                    <a:schemeClr val="tx1"/>
                  </a:solidFill>
                </a:rPr>
                <a:t>Improvement in population health for women of reproductive age including reductions in hypertension, obesity, smoking, substance use, and other chronic diseases </a:t>
              </a:r>
            </a:p>
            <a:p>
              <a:endParaRPr lang="en-CA" sz="900" dirty="0">
                <a:solidFill>
                  <a:schemeClr val="tx1"/>
                </a:solidFill>
              </a:endParaRPr>
            </a:p>
          </p:txBody>
        </p:sp>
        <p:sp>
          <p:nvSpPr>
            <p:cNvPr id="13" name="TextBox 12"/>
            <p:cNvSpPr txBox="1"/>
            <p:nvPr/>
          </p:nvSpPr>
          <p:spPr>
            <a:xfrm>
              <a:off x="622608" y="987811"/>
              <a:ext cx="799792" cy="338555"/>
            </a:xfrm>
            <a:prstGeom prst="rect">
              <a:avLst/>
            </a:prstGeom>
            <a:noFill/>
            <a:ln>
              <a:solidFill>
                <a:schemeClr val="bg2">
                  <a:lumMod val="75000"/>
                </a:schemeClr>
              </a:solidFill>
            </a:ln>
          </p:spPr>
          <p:txBody>
            <a:bodyPr wrap="none" rtlCol="0">
              <a:spAutoFit/>
            </a:bodyPr>
            <a:lstStyle/>
            <a:p>
              <a:r>
                <a:rPr lang="en-CA" sz="1050" b="1" dirty="0"/>
                <a:t>INPUTS</a:t>
              </a:r>
            </a:p>
          </p:txBody>
        </p:sp>
        <p:sp>
          <p:nvSpPr>
            <p:cNvPr id="14" name="TextBox 13"/>
            <p:cNvSpPr txBox="1"/>
            <p:nvPr/>
          </p:nvSpPr>
          <p:spPr>
            <a:xfrm>
              <a:off x="2586238" y="987811"/>
              <a:ext cx="1049860" cy="338555"/>
            </a:xfrm>
            <a:prstGeom prst="rect">
              <a:avLst/>
            </a:prstGeom>
            <a:noFill/>
            <a:ln>
              <a:solidFill>
                <a:schemeClr val="bg2">
                  <a:lumMod val="75000"/>
                </a:schemeClr>
              </a:solidFill>
            </a:ln>
          </p:spPr>
          <p:txBody>
            <a:bodyPr wrap="none" rtlCol="0">
              <a:spAutoFit/>
            </a:bodyPr>
            <a:lstStyle/>
            <a:p>
              <a:r>
                <a:rPr lang="en-CA" sz="1050" b="1" dirty="0"/>
                <a:t>ACTIVITIES</a:t>
              </a:r>
            </a:p>
          </p:txBody>
        </p:sp>
        <p:sp>
          <p:nvSpPr>
            <p:cNvPr id="15" name="TextBox 14"/>
            <p:cNvSpPr txBox="1"/>
            <p:nvPr/>
          </p:nvSpPr>
          <p:spPr>
            <a:xfrm>
              <a:off x="4622089" y="1013807"/>
              <a:ext cx="964367" cy="338555"/>
            </a:xfrm>
            <a:prstGeom prst="rect">
              <a:avLst/>
            </a:prstGeom>
            <a:noFill/>
            <a:ln>
              <a:solidFill>
                <a:schemeClr val="bg2">
                  <a:lumMod val="75000"/>
                </a:schemeClr>
              </a:solidFill>
            </a:ln>
          </p:spPr>
          <p:txBody>
            <a:bodyPr wrap="none" rtlCol="0">
              <a:spAutoFit/>
            </a:bodyPr>
            <a:lstStyle/>
            <a:p>
              <a:r>
                <a:rPr lang="en-CA" sz="1050" b="1" dirty="0"/>
                <a:t>OUTPUTS</a:t>
              </a:r>
            </a:p>
          </p:txBody>
        </p:sp>
        <p:sp>
          <p:nvSpPr>
            <p:cNvPr id="16" name="TextBox 15"/>
            <p:cNvSpPr txBox="1"/>
            <p:nvPr/>
          </p:nvSpPr>
          <p:spPr>
            <a:xfrm>
              <a:off x="6502503" y="1020839"/>
              <a:ext cx="1246495" cy="338555"/>
            </a:xfrm>
            <a:prstGeom prst="rect">
              <a:avLst/>
            </a:prstGeom>
            <a:noFill/>
            <a:ln>
              <a:solidFill>
                <a:schemeClr val="bg2">
                  <a:lumMod val="75000"/>
                </a:schemeClr>
              </a:solidFill>
            </a:ln>
          </p:spPr>
          <p:txBody>
            <a:bodyPr wrap="none" rtlCol="0">
              <a:spAutoFit/>
            </a:bodyPr>
            <a:lstStyle/>
            <a:p>
              <a:r>
                <a:rPr lang="en-CA" sz="1050" b="1" dirty="0"/>
                <a:t>SHORT-TERM</a:t>
              </a:r>
            </a:p>
          </p:txBody>
        </p:sp>
        <p:sp>
          <p:nvSpPr>
            <p:cNvPr id="17" name="TextBox 16"/>
            <p:cNvSpPr txBox="1"/>
            <p:nvPr/>
          </p:nvSpPr>
          <p:spPr>
            <a:xfrm>
              <a:off x="8229600" y="1034512"/>
              <a:ext cx="1868461" cy="338555"/>
            </a:xfrm>
            <a:prstGeom prst="rect">
              <a:avLst/>
            </a:prstGeom>
            <a:noFill/>
            <a:ln>
              <a:solidFill>
                <a:schemeClr val="bg2">
                  <a:lumMod val="75000"/>
                </a:schemeClr>
              </a:solidFill>
            </a:ln>
          </p:spPr>
          <p:txBody>
            <a:bodyPr wrap="none" rtlCol="0">
              <a:spAutoFit/>
            </a:bodyPr>
            <a:lstStyle/>
            <a:p>
              <a:r>
                <a:rPr lang="en-CA" sz="1050" b="1" dirty="0"/>
                <a:t>INTERMEDIATE-TERM</a:t>
              </a:r>
            </a:p>
          </p:txBody>
        </p:sp>
        <p:sp>
          <p:nvSpPr>
            <p:cNvPr id="18" name="TextBox 17"/>
            <p:cNvSpPr txBox="1"/>
            <p:nvPr/>
          </p:nvSpPr>
          <p:spPr>
            <a:xfrm>
              <a:off x="10585147" y="1034512"/>
              <a:ext cx="1167415" cy="338555"/>
            </a:xfrm>
            <a:prstGeom prst="rect">
              <a:avLst/>
            </a:prstGeom>
            <a:noFill/>
            <a:ln>
              <a:solidFill>
                <a:schemeClr val="bg2">
                  <a:lumMod val="75000"/>
                </a:schemeClr>
              </a:solidFill>
            </a:ln>
          </p:spPr>
          <p:txBody>
            <a:bodyPr wrap="none" rtlCol="0">
              <a:spAutoFit/>
            </a:bodyPr>
            <a:lstStyle/>
            <a:p>
              <a:r>
                <a:rPr lang="en-CA" sz="1050" b="1" dirty="0"/>
                <a:t>LONG-TERM</a:t>
              </a:r>
            </a:p>
          </p:txBody>
        </p:sp>
        <p:sp>
          <p:nvSpPr>
            <p:cNvPr id="19" name="TextBox 18"/>
            <p:cNvSpPr txBox="1"/>
            <p:nvPr/>
          </p:nvSpPr>
          <p:spPr>
            <a:xfrm>
              <a:off x="2586238" y="364971"/>
              <a:ext cx="947952" cy="400109"/>
            </a:xfrm>
            <a:prstGeom prst="rect">
              <a:avLst/>
            </a:prstGeom>
            <a:noFill/>
            <a:ln>
              <a:solidFill>
                <a:schemeClr val="bg2">
                  <a:lumMod val="75000"/>
                </a:schemeClr>
              </a:solidFill>
            </a:ln>
          </p:spPr>
          <p:txBody>
            <a:bodyPr wrap="none" rtlCol="0">
              <a:spAutoFit/>
            </a:bodyPr>
            <a:lstStyle/>
            <a:p>
              <a:r>
                <a:rPr lang="en-CA" sz="1350" i="1" dirty="0"/>
                <a:t>Process</a:t>
              </a:r>
            </a:p>
          </p:txBody>
        </p:sp>
        <p:sp>
          <p:nvSpPr>
            <p:cNvPr id="20" name="TextBox 19"/>
            <p:cNvSpPr txBox="1"/>
            <p:nvPr/>
          </p:nvSpPr>
          <p:spPr>
            <a:xfrm>
              <a:off x="8682784" y="348527"/>
              <a:ext cx="1186479" cy="400109"/>
            </a:xfrm>
            <a:prstGeom prst="rect">
              <a:avLst/>
            </a:prstGeom>
            <a:noFill/>
            <a:ln>
              <a:solidFill>
                <a:schemeClr val="bg2">
                  <a:lumMod val="75000"/>
                </a:schemeClr>
              </a:solidFill>
            </a:ln>
          </p:spPr>
          <p:txBody>
            <a:bodyPr wrap="none" rtlCol="0">
              <a:spAutoFit/>
            </a:bodyPr>
            <a:lstStyle/>
            <a:p>
              <a:r>
                <a:rPr lang="en-CA" sz="1350" i="1" dirty="0"/>
                <a:t>Outcomes</a:t>
              </a:r>
            </a:p>
          </p:txBody>
        </p:sp>
        <p:sp>
          <p:nvSpPr>
            <p:cNvPr id="21" name="Left Brace 20"/>
            <p:cNvSpPr/>
            <p:nvPr/>
          </p:nvSpPr>
          <p:spPr>
            <a:xfrm rot="16200000">
              <a:off x="2934773" y="-2199098"/>
              <a:ext cx="414018" cy="5763058"/>
            </a:xfrm>
            <a:prstGeom prst="lef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2" name="Left Brace 21"/>
            <p:cNvSpPr/>
            <p:nvPr/>
          </p:nvSpPr>
          <p:spPr>
            <a:xfrm rot="16200000">
              <a:off x="8967439" y="-2173310"/>
              <a:ext cx="414018" cy="5763058"/>
            </a:xfrm>
            <a:prstGeom prst="lef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3" name="Right Arrow 22"/>
            <p:cNvSpPr/>
            <p:nvPr/>
          </p:nvSpPr>
          <p:spPr>
            <a:xfrm>
              <a:off x="4911201" y="4494628"/>
              <a:ext cx="3909241" cy="2082018"/>
            </a:xfrm>
            <a:prstGeom prst="rightArrow">
              <a:avLst/>
            </a:prstGeom>
            <a:solidFill>
              <a:srgbClr val="E77C5B"/>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50" b="1" dirty="0">
                  <a:solidFill>
                    <a:schemeClr val="bg1"/>
                  </a:solidFill>
                </a:rPr>
                <a:t>MMRC recommendations are part of a cycle of continuous quality improvement for health systems and quality care.</a:t>
              </a:r>
              <a:endParaRPr lang="en-CA" sz="1050" dirty="0">
                <a:solidFill>
                  <a:schemeClr val="bg1"/>
                </a:solidFill>
              </a:endParaRPr>
            </a:p>
          </p:txBody>
        </p:sp>
        <p:sp>
          <p:nvSpPr>
            <p:cNvPr id="24" name="TextBox 23"/>
            <p:cNvSpPr txBox="1"/>
            <p:nvPr/>
          </p:nvSpPr>
          <p:spPr>
            <a:xfrm>
              <a:off x="0" y="6619801"/>
              <a:ext cx="12055979" cy="446447"/>
            </a:xfrm>
            <a:prstGeom prst="rect">
              <a:avLst/>
            </a:prstGeom>
            <a:noFill/>
            <a:ln>
              <a:solidFill>
                <a:schemeClr val="bg2">
                  <a:lumMod val="75000"/>
                </a:schemeClr>
              </a:solidFill>
            </a:ln>
          </p:spPr>
          <p:txBody>
            <a:bodyPr wrap="square" rtlCol="0">
              <a:spAutoFit/>
            </a:bodyPr>
            <a:lstStyle/>
            <a:p>
              <a:endParaRPr lang="en-CA" sz="788" dirty="0"/>
            </a:p>
            <a:p>
              <a:r>
                <a:rPr lang="en-US" sz="788" dirty="0"/>
                <a:t> Assumptions: Province/territory has a coordinated group, perinatal program, or other infrastructure to implement MMRC recommendations, a functioning system for quality autopsy and political will and support.</a:t>
              </a:r>
              <a:endParaRPr lang="en-CA" sz="788" dirty="0"/>
            </a:p>
          </p:txBody>
        </p:sp>
      </p:grpSp>
      <p:sp>
        <p:nvSpPr>
          <p:cNvPr id="3" name="Title 2"/>
          <p:cNvSpPr>
            <a:spLocks noGrp="1"/>
          </p:cNvSpPr>
          <p:nvPr>
            <p:ph type="title"/>
          </p:nvPr>
        </p:nvSpPr>
        <p:spPr>
          <a:xfrm>
            <a:off x="457200" y="40200"/>
            <a:ext cx="8229600" cy="879312"/>
          </a:xfrm>
          <a:solidFill>
            <a:schemeClr val="bg1"/>
          </a:solidFill>
        </p:spPr>
        <p:txBody>
          <a:bodyPr/>
          <a:lstStyle/>
          <a:p>
            <a:r>
              <a:rPr lang="en-CA" dirty="0">
                <a:solidFill>
                  <a:srgbClr val="E77C5B"/>
                </a:solidFill>
              </a:rPr>
              <a:t>MMRC Logic Model</a:t>
            </a:r>
          </a:p>
        </p:txBody>
      </p:sp>
      <p:sp>
        <p:nvSpPr>
          <p:cNvPr id="26" name="Flowchart: Process 25"/>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829674" y="6403104"/>
            <a:ext cx="4182492" cy="276999"/>
          </a:xfrm>
          <a:prstGeom prst="rect">
            <a:avLst/>
          </a:prstGeom>
          <a:noFill/>
        </p:spPr>
        <p:txBody>
          <a:bodyPr wrap="none" rtlCol="0">
            <a:spAutoFit/>
          </a:bodyPr>
          <a:lstStyle/>
          <a:p>
            <a:r>
              <a:rPr lang="en-CA" sz="1200" i="1" dirty="0">
                <a:solidFill>
                  <a:schemeClr val="bg1"/>
                </a:solidFill>
              </a:rPr>
              <a:t>https://reviewtoaction.org/national-resource/mmrc-logic-model</a:t>
            </a:r>
          </a:p>
        </p:txBody>
      </p:sp>
      <p:sp>
        <p:nvSpPr>
          <p:cNvPr id="27" name="TextBox 26"/>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3035029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E77C5B"/>
                </a:solidFill>
              </a:rPr>
              <a:t>Authorities and Protections</a:t>
            </a:r>
          </a:p>
        </p:txBody>
      </p:sp>
      <p:sp>
        <p:nvSpPr>
          <p:cNvPr id="3" name="Content Placeholder 2"/>
          <p:cNvSpPr>
            <a:spLocks noGrp="1"/>
          </p:cNvSpPr>
          <p:nvPr>
            <p:ph idx="1"/>
          </p:nvPr>
        </p:nvSpPr>
        <p:spPr/>
        <p:txBody>
          <a:bodyPr/>
          <a:lstStyle/>
          <a:p>
            <a:r>
              <a:rPr lang="en-CA" dirty="0"/>
              <a:t>Enter provincial/territorial data</a:t>
            </a:r>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1823296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317904" y="160155"/>
            <a:ext cx="8378912" cy="742167"/>
          </a:xfrm>
        </p:spPr>
        <p:txBody>
          <a:bodyPr>
            <a:normAutofit/>
          </a:bodyPr>
          <a:lstStyle/>
          <a:p>
            <a:r>
              <a:rPr lang="en-US" sz="3600" dirty="0">
                <a:solidFill>
                  <a:srgbClr val="E77C5B"/>
                </a:solidFill>
                <a:latin typeface="Calibri" pitchFamily="34" charset="0"/>
              </a:rPr>
              <a:t>Committee Membership</a:t>
            </a:r>
          </a:p>
        </p:txBody>
      </p:sp>
      <p:graphicFrame>
        <p:nvGraphicFramePr>
          <p:cNvPr id="7" name="Table 6">
            <a:extLst>
              <a:ext uri="{FF2B5EF4-FFF2-40B4-BE49-F238E27FC236}">
                <a16:creationId xmlns:a16="http://schemas.microsoft.com/office/drawing/2014/main" id="{E5B3E5C5-DC81-4A56-A431-0C3C25ED31BC}"/>
              </a:ext>
            </a:extLst>
          </p:cNvPr>
          <p:cNvGraphicFramePr>
            <a:graphicFrameLocks noGrp="1"/>
          </p:cNvGraphicFramePr>
          <p:nvPr>
            <p:extLst>
              <p:ext uri="{D42A27DB-BD31-4B8C-83A1-F6EECF244321}">
                <p14:modId xmlns:p14="http://schemas.microsoft.com/office/powerpoint/2010/main" val="1755497084"/>
              </p:ext>
            </p:extLst>
          </p:nvPr>
        </p:nvGraphicFramePr>
        <p:xfrm>
          <a:off x="210462" y="955675"/>
          <a:ext cx="4000031" cy="4747667"/>
        </p:xfrm>
        <a:graphic>
          <a:graphicData uri="http://schemas.openxmlformats.org/drawingml/2006/table">
            <a:tbl>
              <a:tblPr/>
              <a:tblGrid>
                <a:gridCol w="1921848">
                  <a:extLst>
                    <a:ext uri="{9D8B030D-6E8A-4147-A177-3AD203B41FA5}">
                      <a16:colId xmlns:a16="http://schemas.microsoft.com/office/drawing/2014/main" val="4233990091"/>
                    </a:ext>
                  </a:extLst>
                </a:gridCol>
                <a:gridCol w="2078183">
                  <a:extLst>
                    <a:ext uri="{9D8B030D-6E8A-4147-A177-3AD203B41FA5}">
                      <a16:colId xmlns:a16="http://schemas.microsoft.com/office/drawing/2014/main" val="2598187518"/>
                    </a:ext>
                  </a:extLst>
                </a:gridCol>
              </a:tblGrid>
              <a:tr h="187773">
                <a:tc>
                  <a:txBody>
                    <a:bodyPr/>
                    <a:lstStyle/>
                    <a:p>
                      <a:pPr algn="l"/>
                      <a:r>
                        <a:rPr lang="en-US" sz="1200" dirty="0">
                          <a:solidFill>
                            <a:srgbClr val="FFFFFF"/>
                          </a:solidFill>
                          <a:effectLst/>
                        </a:rPr>
                        <a:t>Core Disciplines</a:t>
                      </a:r>
                    </a:p>
                  </a:txBody>
                  <a:tcPr marL="12899" marR="12899" marT="12899" marB="1289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noFill/>
                      <a:prstDash val="solid"/>
                      <a:round/>
                      <a:headEnd type="none" w="med" len="med"/>
                      <a:tailEnd type="none" w="med" len="med"/>
                    </a:lnB>
                    <a:solidFill>
                      <a:srgbClr val="5D1362"/>
                    </a:solidFill>
                  </a:tcPr>
                </a:tc>
                <a:tc>
                  <a:txBody>
                    <a:bodyPr/>
                    <a:lstStyle/>
                    <a:p>
                      <a:pPr algn="l"/>
                      <a:r>
                        <a:rPr lang="en-US" sz="1200">
                          <a:solidFill>
                            <a:srgbClr val="FFFFFF"/>
                          </a:solidFill>
                          <a:effectLst/>
                        </a:rPr>
                        <a:t>Specialty Disciplines</a:t>
                      </a:r>
                    </a:p>
                  </a:txBody>
                  <a:tcPr marL="12899" marR="12899" marT="12899" marB="1289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noFill/>
                      <a:prstDash val="solid"/>
                      <a:round/>
                      <a:headEnd type="none" w="med" len="med"/>
                      <a:tailEnd type="none" w="med" len="med"/>
                    </a:lnB>
                    <a:solidFill>
                      <a:srgbClr val="5D1362"/>
                    </a:solidFill>
                  </a:tcPr>
                </a:tc>
                <a:extLst>
                  <a:ext uri="{0D108BD9-81ED-4DB2-BD59-A6C34878D82A}">
                    <a16:rowId xmlns:a16="http://schemas.microsoft.com/office/drawing/2014/main" val="3298277408"/>
                  </a:ext>
                </a:extLst>
              </a:tr>
              <a:tr h="187773">
                <a:tc>
                  <a:txBody>
                    <a:bodyPr/>
                    <a:lstStyle/>
                    <a:p>
                      <a:pPr algn="l"/>
                      <a:r>
                        <a:rPr lang="en-US" sz="1200">
                          <a:effectLst/>
                        </a:rPr>
                        <a:t>Anesthesiology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a:effectLst/>
                        </a:rPr>
                        <a:t>Cardiology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8609724"/>
                  </a:ext>
                </a:extLst>
              </a:tr>
              <a:tr h="187773">
                <a:tc>
                  <a:txBody>
                    <a:bodyPr/>
                    <a:lstStyle/>
                    <a:p>
                      <a:pPr algn="l"/>
                      <a:r>
                        <a:rPr lang="en-US" sz="1200">
                          <a:effectLst/>
                        </a:rPr>
                        <a:t>Family Medicine</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Clergy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801941"/>
                  </a:ext>
                </a:extLst>
              </a:tr>
              <a:tr h="187773">
                <a:tc>
                  <a:txBody>
                    <a:bodyPr/>
                    <a:lstStyle/>
                    <a:p>
                      <a:pPr algn="l"/>
                      <a:r>
                        <a:rPr lang="en-US" sz="1200" dirty="0">
                          <a:effectLst/>
                        </a:rPr>
                        <a:t>Pathology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a:effectLst/>
                        </a:rPr>
                        <a:t>Community Leadership</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5338114"/>
                  </a:ext>
                </a:extLst>
              </a:tr>
              <a:tr h="352332">
                <a:tc>
                  <a:txBody>
                    <a:bodyPr/>
                    <a:lstStyle/>
                    <a:p>
                      <a:pPr algn="l"/>
                      <a:r>
                        <a:rPr lang="en-US" sz="1200" dirty="0">
                          <a:effectLst/>
                        </a:rPr>
                        <a:t>Maternal Fetal Medicine</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Critical Care Medicine</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9728872"/>
                  </a:ext>
                </a:extLst>
              </a:tr>
              <a:tr h="187773">
                <a:tc>
                  <a:txBody>
                    <a:bodyPr/>
                    <a:lstStyle/>
                    <a:p>
                      <a:pPr algn="l"/>
                      <a:r>
                        <a:rPr lang="en-US" sz="1200" dirty="0">
                          <a:effectLst/>
                        </a:rPr>
                        <a:t>Midwifery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Nutrition</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1043341"/>
                  </a:ext>
                </a:extLst>
              </a:tr>
              <a:tr h="187773">
                <a:tc>
                  <a:txBody>
                    <a:bodyPr/>
                    <a:lstStyle/>
                    <a:p>
                      <a:pPr algn="l"/>
                      <a:r>
                        <a:rPr lang="en-US" sz="1200" dirty="0">
                          <a:effectLst/>
                        </a:rPr>
                        <a:t>Obstetrics and Gynecology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a:effectLst/>
                        </a:rPr>
                        <a:t>Emergency Response</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2797933"/>
                  </a:ext>
                </a:extLst>
              </a:tr>
              <a:tr h="187773">
                <a:tc>
                  <a:txBody>
                    <a:bodyPr/>
                    <a:lstStyle/>
                    <a:p>
                      <a:pPr algn="l"/>
                      <a:r>
                        <a:rPr lang="en-US" sz="1200" dirty="0">
                          <a:effectLst/>
                        </a:rPr>
                        <a:t>Patient Safety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Epidemiology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8101163"/>
                  </a:ext>
                </a:extLst>
              </a:tr>
              <a:tr h="187773">
                <a:tc>
                  <a:txBody>
                    <a:bodyPr/>
                    <a:lstStyle/>
                    <a:p>
                      <a:pPr algn="l"/>
                      <a:r>
                        <a:rPr lang="en-US" sz="1200" dirty="0">
                          <a:effectLst/>
                        </a:rPr>
                        <a:t>Nursing</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Genetics</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9899440"/>
                  </a:ext>
                </a:extLst>
              </a:tr>
              <a:tr h="299169">
                <a:tc>
                  <a:txBody>
                    <a:bodyPr/>
                    <a:lstStyle/>
                    <a:p>
                      <a:pPr algn="l"/>
                      <a:r>
                        <a:rPr lang="en-US" sz="1200">
                          <a:effectLst/>
                        </a:rPr>
                        <a:t>Psychiatry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Home Nursing</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91645944"/>
                  </a:ext>
                </a:extLst>
              </a:tr>
              <a:tr h="681452">
                <a:tc>
                  <a:txBody>
                    <a:bodyPr/>
                    <a:lstStyle/>
                    <a:p>
                      <a:pPr algn="l"/>
                      <a:r>
                        <a:rPr lang="en-US" sz="1200" dirty="0">
                          <a:effectLst/>
                        </a:rPr>
                        <a:t>Public Health</a:t>
                      </a:r>
                    </a:p>
                    <a:p>
                      <a:pPr algn="l"/>
                      <a:r>
                        <a:rPr lang="en-US" sz="1200" dirty="0">
                          <a:effectLst/>
                        </a:rPr>
                        <a:t>Internal Medicine</a:t>
                      </a:r>
                    </a:p>
                    <a:p>
                      <a:pPr algn="l"/>
                      <a:r>
                        <a:rPr lang="en-US" sz="1200" dirty="0">
                          <a:effectLst/>
                        </a:rPr>
                        <a:t>Neonatology</a:t>
                      </a:r>
                    </a:p>
                    <a:p>
                      <a:pPr algn="l"/>
                      <a:r>
                        <a:rPr lang="en-US" sz="1200" dirty="0">
                          <a:effectLst/>
                        </a:rPr>
                        <a:t>Emergency medicine</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Law Enforcement</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666560"/>
                  </a:ext>
                </a:extLst>
              </a:tr>
              <a:tr h="187773">
                <a:tc>
                  <a:txBody>
                    <a:bodyPr/>
                    <a:lstStyle/>
                    <a:p>
                      <a:pPr algn="l"/>
                      <a:r>
                        <a:rPr lang="en-US" sz="1200">
                          <a:effectLst/>
                        </a:rPr>
                        <a:t>Social Work</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Mental Health Provider</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9529839"/>
                  </a:ext>
                </a:extLst>
              </a:tr>
              <a:tr h="187773">
                <a:tc>
                  <a:txBody>
                    <a:bodyPr/>
                    <a:lstStyle/>
                    <a:p>
                      <a:pPr algn="l"/>
                      <a:r>
                        <a:rPr lang="en-US" sz="120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Pharmacy</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8705926"/>
                  </a:ext>
                </a:extLst>
              </a:tr>
              <a:tr h="187773">
                <a:tc>
                  <a:txBody>
                    <a:bodyPr/>
                    <a:lstStyle/>
                    <a:p>
                      <a:pPr algn="l"/>
                      <a:r>
                        <a:rPr lang="en-US" sz="1200" dirty="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Public Health Nursing</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053497"/>
                  </a:ext>
                </a:extLst>
              </a:tr>
              <a:tr h="187773">
                <a:tc>
                  <a:txBody>
                    <a:bodyPr/>
                    <a:lstStyle/>
                    <a:p>
                      <a:pPr algn="l"/>
                      <a:r>
                        <a:rPr lang="en-US" sz="120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Quality/Risk Management</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9573214"/>
                  </a:ext>
                </a:extLst>
              </a:tr>
              <a:tr h="187773">
                <a:tc>
                  <a:txBody>
                    <a:bodyPr/>
                    <a:lstStyle/>
                    <a:p>
                      <a:pPr algn="l"/>
                      <a:r>
                        <a:rPr lang="en-US" sz="120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Addiction Counseling</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588158"/>
                  </a:ext>
                </a:extLst>
              </a:tr>
              <a:tr h="187773">
                <a:tc>
                  <a:txBody>
                    <a:bodyPr/>
                    <a:lstStyle/>
                    <a:p>
                      <a:pPr algn="l"/>
                      <a:r>
                        <a:rPr lang="en-US" sz="120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5188296"/>
                  </a:ext>
                </a:extLst>
              </a:tr>
              <a:tr h="187773">
                <a:tc>
                  <a:txBody>
                    <a:bodyPr/>
                    <a:lstStyle/>
                    <a:p>
                      <a:pPr algn="l"/>
                      <a:r>
                        <a:rPr lang="en-US" sz="120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5710327"/>
                  </a:ext>
                </a:extLst>
              </a:tr>
              <a:tr h="187773">
                <a:tc>
                  <a:txBody>
                    <a:bodyPr/>
                    <a:lstStyle/>
                    <a:p>
                      <a:pPr algn="l"/>
                      <a:r>
                        <a:rPr lang="en-US" sz="1200" dirty="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dirty="0">
                          <a:effectLst/>
                        </a:rPr>
                        <a:t> </a:t>
                      </a:r>
                    </a:p>
                  </a:txBody>
                  <a:tcPr marL="12899" marR="12899" marT="12899" marB="1289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92011935"/>
                  </a:ext>
                </a:extLst>
              </a:tr>
            </a:tbl>
          </a:graphicData>
        </a:graphic>
      </p:graphicFrame>
      <p:sp>
        <p:nvSpPr>
          <p:cNvPr id="9" name="Rectangle 8">
            <a:extLst>
              <a:ext uri="{FF2B5EF4-FFF2-40B4-BE49-F238E27FC236}">
                <a16:creationId xmlns:a16="http://schemas.microsoft.com/office/drawing/2014/main" id="{04714D1F-B4B0-431B-90FD-361891C627A3}"/>
              </a:ext>
            </a:extLst>
          </p:cNvPr>
          <p:cNvSpPr/>
          <p:nvPr/>
        </p:nvSpPr>
        <p:spPr>
          <a:xfrm>
            <a:off x="2210478" y="5737116"/>
            <a:ext cx="6706811" cy="230832"/>
          </a:xfrm>
          <a:prstGeom prst="rect">
            <a:avLst/>
          </a:prstGeom>
        </p:spPr>
        <p:txBody>
          <a:bodyPr wrap="square">
            <a:spAutoFit/>
          </a:bodyPr>
          <a:lstStyle/>
          <a:p>
            <a:pPr algn="r"/>
            <a:r>
              <a:rPr lang="en-US" sz="900" dirty="0"/>
              <a:t>Sourced from: Review to Action (</a:t>
            </a:r>
            <a:r>
              <a:rPr lang="en-US" sz="900" dirty="0">
                <a:hlinkClick r:id="rId3"/>
              </a:rPr>
              <a:t>https://reviewtoaction.org/</a:t>
            </a:r>
            <a:r>
              <a:rPr lang="en-US" sz="900" dirty="0"/>
              <a:t>) </a:t>
            </a:r>
          </a:p>
        </p:txBody>
      </p:sp>
      <p:grpSp>
        <p:nvGrpSpPr>
          <p:cNvPr id="8" name="Group 7">
            <a:extLst>
              <a:ext uri="{FF2B5EF4-FFF2-40B4-BE49-F238E27FC236}">
                <a16:creationId xmlns:a16="http://schemas.microsoft.com/office/drawing/2014/main" id="{5CFF6F61-F724-4245-8CBA-6B2F038F9940}"/>
              </a:ext>
            </a:extLst>
          </p:cNvPr>
          <p:cNvGrpSpPr/>
          <p:nvPr/>
        </p:nvGrpSpPr>
        <p:grpSpPr>
          <a:xfrm>
            <a:off x="4648200" y="1219200"/>
            <a:ext cx="4216174" cy="3390725"/>
            <a:chOff x="5859721" y="1526237"/>
            <a:chExt cx="6548474" cy="4422379"/>
          </a:xfrm>
        </p:grpSpPr>
        <p:grpSp>
          <p:nvGrpSpPr>
            <p:cNvPr id="10" name="Group 9">
              <a:extLst>
                <a:ext uri="{FF2B5EF4-FFF2-40B4-BE49-F238E27FC236}">
                  <a16:creationId xmlns:a16="http://schemas.microsoft.com/office/drawing/2014/main" id="{D3F6F385-D7FA-4184-A75F-182CEEF9180A}"/>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C0E73164-8EDC-4C5E-89DF-E3496506D900}"/>
                  </a:ext>
                </a:extLst>
              </p:cNvPr>
              <p:cNvGraphicFramePr/>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D9422835-002B-4758-B93D-C58AE9080D9D}"/>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Georgia" panose="02040502050405020303" pitchFamily="18" charset="0"/>
                  </a:rPr>
                  <a:t>Action</a:t>
                </a:r>
              </a:p>
              <a:p>
                <a:pPr algn="ctr"/>
                <a:r>
                  <a:rPr lang="en-US" sz="21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85425C0C-3D3F-4953-B576-E8BCB9924149}"/>
                </a:ext>
              </a:extLst>
            </p:cNvPr>
            <p:cNvSpPr/>
            <p:nvPr/>
          </p:nvSpPr>
          <p:spPr>
            <a:xfrm rot="19416110">
              <a:off x="6729126" y="1899825"/>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Review to Action</a:t>
              </a:r>
            </a:p>
          </p:txBody>
        </p:sp>
        <p:sp>
          <p:nvSpPr>
            <p:cNvPr id="12" name="Rectangle 11">
              <a:extLst>
                <a:ext uri="{FF2B5EF4-FFF2-40B4-BE49-F238E27FC236}">
                  <a16:creationId xmlns:a16="http://schemas.microsoft.com/office/drawing/2014/main" id="{93F428C7-110F-498F-B9B6-840AC0B45D87}"/>
                </a:ext>
              </a:extLst>
            </p:cNvPr>
            <p:cNvSpPr/>
            <p:nvPr/>
          </p:nvSpPr>
          <p:spPr>
            <a:xfrm rot="2047975">
              <a:off x="9214366" y="1911894"/>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Identify</a:t>
              </a:r>
            </a:p>
          </p:txBody>
        </p:sp>
        <p:sp>
          <p:nvSpPr>
            <p:cNvPr id="13" name="Rectangle 12">
              <a:extLst>
                <a:ext uri="{FF2B5EF4-FFF2-40B4-BE49-F238E27FC236}">
                  <a16:creationId xmlns:a16="http://schemas.microsoft.com/office/drawing/2014/main" id="{B794C020-0B63-4B43-A992-EB5BB4D0992C}"/>
                </a:ext>
              </a:extLst>
            </p:cNvPr>
            <p:cNvSpPr/>
            <p:nvPr/>
          </p:nvSpPr>
          <p:spPr>
            <a:xfrm rot="6516033">
              <a:off x="10078719" y="3892448"/>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Select</a:t>
              </a:r>
            </a:p>
          </p:txBody>
        </p:sp>
        <p:sp>
          <p:nvSpPr>
            <p:cNvPr id="14" name="Rectangle 13">
              <a:extLst>
                <a:ext uri="{FF2B5EF4-FFF2-40B4-BE49-F238E27FC236}">
                  <a16:creationId xmlns:a16="http://schemas.microsoft.com/office/drawing/2014/main" id="{D948A024-0C0D-46BA-AB1E-E33F734D3340}"/>
                </a:ext>
              </a:extLst>
            </p:cNvPr>
            <p:cNvSpPr/>
            <p:nvPr/>
          </p:nvSpPr>
          <p:spPr>
            <a:xfrm rot="15079522">
              <a:off x="5997973" y="3933092"/>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Review</a:t>
              </a:r>
            </a:p>
          </p:txBody>
        </p:sp>
        <p:sp>
          <p:nvSpPr>
            <p:cNvPr id="15" name="Rectangle 14">
              <a:extLst>
                <a:ext uri="{FF2B5EF4-FFF2-40B4-BE49-F238E27FC236}">
                  <a16:creationId xmlns:a16="http://schemas.microsoft.com/office/drawing/2014/main" id="{67CEB09A-8EA5-462A-A5D5-9701411A3504}"/>
                </a:ext>
              </a:extLst>
            </p:cNvPr>
            <p:cNvSpPr/>
            <p:nvPr/>
          </p:nvSpPr>
          <p:spPr>
            <a:xfrm rot="10800000">
              <a:off x="8023358" y="5079539"/>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Abstract</a:t>
              </a:r>
            </a:p>
          </p:txBody>
        </p:sp>
      </p:grpSp>
      <p:sp>
        <p:nvSpPr>
          <p:cNvPr id="18" name="Flowchart: Process 1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19" name="TextBox 18"/>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65997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3196"/>
            <a:ext cx="8229600" cy="1143000"/>
          </a:xfrm>
        </p:spPr>
        <p:txBody>
          <a:bodyPr>
            <a:normAutofit/>
          </a:bodyPr>
          <a:lstStyle/>
          <a:p>
            <a:r>
              <a:rPr lang="en-US" sz="3600" dirty="0">
                <a:solidFill>
                  <a:srgbClr val="E77C5B"/>
                </a:solidFill>
              </a:rPr>
              <a:t>Definitions</a:t>
            </a:r>
          </a:p>
        </p:txBody>
      </p:sp>
      <p:sp>
        <p:nvSpPr>
          <p:cNvPr id="4" name="Text Placeholder 3"/>
          <p:cNvSpPr>
            <a:spLocks noGrp="1"/>
          </p:cNvSpPr>
          <p:nvPr>
            <p:ph idx="1"/>
          </p:nvPr>
        </p:nvSpPr>
        <p:spPr>
          <a:xfrm>
            <a:off x="457200" y="990600"/>
            <a:ext cx="8229600" cy="4525963"/>
          </a:xfrm>
        </p:spPr>
        <p:txBody>
          <a:bodyPr>
            <a:normAutofit/>
          </a:bodyPr>
          <a:lstStyle/>
          <a:p>
            <a:pPr marL="0" indent="0" algn="just">
              <a:buNone/>
            </a:pPr>
            <a:r>
              <a:rPr lang="en-US" sz="2000" b="1" dirty="0"/>
              <a:t>Maternal death </a:t>
            </a:r>
            <a:r>
              <a:rPr lang="mr-IN" sz="2000" dirty="0"/>
              <a:t>–</a:t>
            </a:r>
            <a:r>
              <a:rPr lang="en-US" sz="2000" dirty="0"/>
              <a:t> death of a woman during pregnancy or within 42 days of its termination, regardless of duration, for any cause related or aggravated by pregnancy</a:t>
            </a:r>
          </a:p>
          <a:p>
            <a:pPr marL="0" indent="0" algn="just">
              <a:buNone/>
            </a:pPr>
            <a:endParaRPr lang="en-US" sz="2000" dirty="0"/>
          </a:p>
          <a:p>
            <a:pPr marL="0" indent="0" algn="just">
              <a:buNone/>
            </a:pPr>
            <a:r>
              <a:rPr lang="en-US" sz="2000" b="1" dirty="0"/>
              <a:t>Maternal mortality ratio </a:t>
            </a:r>
            <a:r>
              <a:rPr lang="mr-IN" sz="2000" dirty="0"/>
              <a:t>–</a:t>
            </a:r>
            <a:r>
              <a:rPr lang="en-US" sz="2000" dirty="0"/>
              <a:t> maternal deaths per 100,000 live births</a:t>
            </a:r>
          </a:p>
          <a:p>
            <a:pPr marL="0" indent="0" algn="just">
              <a:buNone/>
            </a:pPr>
            <a:endParaRPr lang="en-US" sz="2000" dirty="0"/>
          </a:p>
          <a:p>
            <a:pPr marL="0" indent="0" algn="just">
              <a:buNone/>
            </a:pPr>
            <a:r>
              <a:rPr lang="en-US" sz="2000" b="1" dirty="0"/>
              <a:t>Pregnancy-associated death </a:t>
            </a:r>
            <a:r>
              <a:rPr lang="en-US" sz="2000" dirty="0"/>
              <a:t>- A death during or within one year of pregnancy, regardless of the cause.</a:t>
            </a:r>
          </a:p>
          <a:p>
            <a:pPr marL="0" indent="0" algn="just">
              <a:buNone/>
            </a:pPr>
            <a:endParaRPr lang="en-US" sz="2000" dirty="0"/>
          </a:p>
          <a:p>
            <a:pPr marL="0" indent="0" algn="just">
              <a:buNone/>
            </a:pPr>
            <a:r>
              <a:rPr lang="en-US" sz="2000" b="1" dirty="0"/>
              <a:t>Pregnancy-related death  </a:t>
            </a:r>
            <a:r>
              <a:rPr lang="en-US" sz="2000" dirty="0"/>
              <a:t>- A death during pregnancy or within one year of the end of pregnancy from a pregnancy complication, a chain of events initiated by pregnancy, or the aggravation of an unrelated condition by the physiologic effects of pregnancy.</a:t>
            </a:r>
          </a:p>
        </p:txBody>
      </p:sp>
      <p:sp>
        <p:nvSpPr>
          <p:cNvPr id="5" name="Flowchart: Process 4"/>
          <p:cNvSpPr/>
          <p:nvPr/>
        </p:nvSpPr>
        <p:spPr>
          <a:xfrm>
            <a:off x="0" y="6172200"/>
            <a:ext cx="9144000" cy="685800"/>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20482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415908" y="104438"/>
            <a:ext cx="8378912" cy="994172"/>
          </a:xfrm>
        </p:spPr>
        <p:txBody>
          <a:bodyPr>
            <a:normAutofit/>
          </a:bodyPr>
          <a:lstStyle/>
          <a:p>
            <a:r>
              <a:rPr lang="en-US" sz="3600" dirty="0">
                <a:solidFill>
                  <a:srgbClr val="E77C5B"/>
                </a:solidFill>
                <a:latin typeface="Calibri" pitchFamily="34" charset="0"/>
              </a:rPr>
              <a:t>Identification of Deaths</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332215" y="1098610"/>
            <a:ext cx="4809989" cy="3774281"/>
          </a:xfrm>
        </p:spPr>
        <p:txBody>
          <a:bodyPr>
            <a:normAutofit fontScale="70000" lnSpcReduction="20000"/>
          </a:bodyPr>
          <a:lstStyle/>
          <a:p>
            <a:r>
              <a:rPr lang="en-US" dirty="0"/>
              <a:t>The first task for maternal mortality review committees is to comprehensively identify pregnancy-associated deaths. </a:t>
            </a:r>
          </a:p>
          <a:p>
            <a:r>
              <a:rPr lang="en-US" dirty="0"/>
              <a:t>Typically, pregnancy-associated deaths are identified by a hospital or care provider, or Vital Statistics Records.</a:t>
            </a:r>
          </a:p>
          <a:p>
            <a:r>
              <a:rPr lang="en-US" dirty="0"/>
              <a:t>Vital records (birth and death certificates) are the primary sources for identifying pregnancy-associated deaths.</a:t>
            </a:r>
          </a:p>
        </p:txBody>
      </p:sp>
      <p:sp>
        <p:nvSpPr>
          <p:cNvPr id="8" name="Rectangle 7">
            <a:extLst>
              <a:ext uri="{FF2B5EF4-FFF2-40B4-BE49-F238E27FC236}">
                <a16:creationId xmlns:a16="http://schemas.microsoft.com/office/drawing/2014/main" id="{5850FF42-A1FC-49F8-B1EF-AE616B9874B1}"/>
              </a:ext>
            </a:extLst>
          </p:cNvPr>
          <p:cNvSpPr/>
          <p:nvPr/>
        </p:nvSpPr>
        <p:spPr>
          <a:xfrm>
            <a:off x="2437189" y="5758079"/>
            <a:ext cx="6706811" cy="230832"/>
          </a:xfrm>
          <a:prstGeom prst="rect">
            <a:avLst/>
          </a:prstGeom>
        </p:spPr>
        <p:txBody>
          <a:bodyPr wrap="square">
            <a:spAutoFit/>
          </a:bodyPr>
          <a:lstStyle/>
          <a:p>
            <a:pPr algn="r"/>
            <a:r>
              <a:rPr lang="en-US" sz="900" dirty="0"/>
              <a:t>Sourced from: Review to Action (</a:t>
            </a:r>
            <a:r>
              <a:rPr lang="en-US" sz="900" dirty="0">
                <a:hlinkClick r:id="rId3"/>
              </a:rPr>
              <a:t>https://reviewtoaction.org/</a:t>
            </a:r>
            <a:r>
              <a:rPr lang="en-US" sz="900" dirty="0"/>
              <a:t>) </a:t>
            </a:r>
          </a:p>
        </p:txBody>
      </p:sp>
      <p:grpSp>
        <p:nvGrpSpPr>
          <p:cNvPr id="9" name="Group 8">
            <a:extLst>
              <a:ext uri="{FF2B5EF4-FFF2-40B4-BE49-F238E27FC236}">
                <a16:creationId xmlns:a16="http://schemas.microsoft.com/office/drawing/2014/main" id="{3E899ECD-F168-4138-8615-36A44351EC9F}"/>
              </a:ext>
            </a:extLst>
          </p:cNvPr>
          <p:cNvGrpSpPr/>
          <p:nvPr/>
        </p:nvGrpSpPr>
        <p:grpSpPr>
          <a:xfrm>
            <a:off x="5257800" y="1219200"/>
            <a:ext cx="3781646" cy="3012874"/>
            <a:chOff x="5859721" y="1526237"/>
            <a:chExt cx="6548474" cy="4422379"/>
          </a:xfrm>
        </p:grpSpPr>
        <p:grpSp>
          <p:nvGrpSpPr>
            <p:cNvPr id="10" name="Group 9">
              <a:extLst>
                <a:ext uri="{FF2B5EF4-FFF2-40B4-BE49-F238E27FC236}">
                  <a16:creationId xmlns:a16="http://schemas.microsoft.com/office/drawing/2014/main" id="{6745107B-A543-4AD4-A7A5-7F6EE90AD2BF}"/>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B6EDDF4C-0255-4141-8631-9186D3476805}"/>
                  </a:ext>
                </a:extLst>
              </p:cNvPr>
              <p:cNvGraphicFramePr/>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36F5693C-1AD4-45FA-9DAC-555357C65F3A}"/>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Georgia" panose="02040502050405020303" pitchFamily="18" charset="0"/>
                  </a:rPr>
                  <a:t>Action</a:t>
                </a:r>
              </a:p>
              <a:p>
                <a:pPr algn="ctr"/>
                <a:r>
                  <a:rPr lang="en-US" sz="21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423A51E8-1236-49FA-B0ED-535DEAF55B31}"/>
                </a:ext>
              </a:extLst>
            </p:cNvPr>
            <p:cNvSpPr/>
            <p:nvPr/>
          </p:nvSpPr>
          <p:spPr>
            <a:xfrm rot="19416110">
              <a:off x="6729126" y="1899825"/>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BBF057FC-7401-466F-8B10-F870284B3B76}"/>
                </a:ext>
              </a:extLst>
            </p:cNvPr>
            <p:cNvSpPr/>
            <p:nvPr/>
          </p:nvSpPr>
          <p:spPr>
            <a:xfrm rot="2047975">
              <a:off x="9214366" y="1911894"/>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Identify</a:t>
              </a:r>
            </a:p>
          </p:txBody>
        </p:sp>
        <p:sp>
          <p:nvSpPr>
            <p:cNvPr id="13" name="Rectangle 12">
              <a:extLst>
                <a:ext uri="{FF2B5EF4-FFF2-40B4-BE49-F238E27FC236}">
                  <a16:creationId xmlns:a16="http://schemas.microsoft.com/office/drawing/2014/main" id="{B6F2399E-D7C3-49D5-B3AA-BE0EB330056D}"/>
                </a:ext>
              </a:extLst>
            </p:cNvPr>
            <p:cNvSpPr/>
            <p:nvPr/>
          </p:nvSpPr>
          <p:spPr>
            <a:xfrm rot="6516033">
              <a:off x="10078719" y="3892448"/>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Select</a:t>
              </a:r>
            </a:p>
          </p:txBody>
        </p:sp>
        <p:sp>
          <p:nvSpPr>
            <p:cNvPr id="14" name="Rectangle 13">
              <a:extLst>
                <a:ext uri="{FF2B5EF4-FFF2-40B4-BE49-F238E27FC236}">
                  <a16:creationId xmlns:a16="http://schemas.microsoft.com/office/drawing/2014/main" id="{4E045FC7-C1C4-45E8-8895-799CFC7B57DF}"/>
                </a:ext>
              </a:extLst>
            </p:cNvPr>
            <p:cNvSpPr/>
            <p:nvPr/>
          </p:nvSpPr>
          <p:spPr>
            <a:xfrm rot="15079522">
              <a:off x="5997973" y="3933092"/>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42932A57-8283-42EC-BB4E-96DA87B309AA}"/>
                </a:ext>
              </a:extLst>
            </p:cNvPr>
            <p:cNvSpPr/>
            <p:nvPr/>
          </p:nvSpPr>
          <p:spPr>
            <a:xfrm rot="10800000">
              <a:off x="8023358" y="5079539"/>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Abstract</a:t>
              </a:r>
            </a:p>
          </p:txBody>
        </p:sp>
      </p:grpSp>
      <p:sp>
        <p:nvSpPr>
          <p:cNvPr id="18" name="Flowchart: Process 1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4" name="Rectangle 3"/>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3134447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484819" y="84102"/>
            <a:ext cx="8378912" cy="994172"/>
          </a:xfrm>
        </p:spPr>
        <p:txBody>
          <a:bodyPr>
            <a:normAutofit/>
          </a:bodyPr>
          <a:lstStyle/>
          <a:p>
            <a:r>
              <a:rPr lang="en-US" sz="3600" dirty="0">
                <a:solidFill>
                  <a:srgbClr val="E77C5B"/>
                </a:solidFill>
                <a:latin typeface="Calibri" pitchFamily="34" charset="0"/>
              </a:rPr>
              <a:t>Selection of Deaths for Review</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406410" y="1016084"/>
            <a:ext cx="4809989" cy="3774281"/>
          </a:xfrm>
        </p:spPr>
        <p:txBody>
          <a:bodyPr>
            <a:normAutofit fontScale="92500" lnSpcReduction="20000"/>
          </a:bodyPr>
          <a:lstStyle/>
          <a:p>
            <a:r>
              <a:rPr lang="en-US" dirty="0"/>
              <a:t>Jurisdictions determine their scope based on available resources.</a:t>
            </a:r>
          </a:p>
          <a:p>
            <a:r>
              <a:rPr lang="en-US" dirty="0"/>
              <a:t>Some jurisdictions may limit to cases most likely to be causally related to pregnancy (i.e. may exclude motor vehicle deaths from reviews). </a:t>
            </a:r>
          </a:p>
        </p:txBody>
      </p:sp>
      <p:sp>
        <p:nvSpPr>
          <p:cNvPr id="8" name="Rectangle 7">
            <a:extLst>
              <a:ext uri="{FF2B5EF4-FFF2-40B4-BE49-F238E27FC236}">
                <a16:creationId xmlns:a16="http://schemas.microsoft.com/office/drawing/2014/main" id="{CB7BB095-A00E-4784-819B-C26997007581}"/>
              </a:ext>
            </a:extLst>
          </p:cNvPr>
          <p:cNvSpPr/>
          <p:nvPr/>
        </p:nvSpPr>
        <p:spPr>
          <a:xfrm>
            <a:off x="2657952" y="5732054"/>
            <a:ext cx="6386902" cy="230832"/>
          </a:xfrm>
          <a:prstGeom prst="rect">
            <a:avLst/>
          </a:prstGeom>
        </p:spPr>
        <p:txBody>
          <a:bodyPr wrap="square">
            <a:spAutoFit/>
          </a:bodyPr>
          <a:lstStyle/>
          <a:p>
            <a:pPr algn="r"/>
            <a:r>
              <a:rPr lang="en-US" sz="900" dirty="0"/>
              <a:t>Sourced from: Review to Action (</a:t>
            </a:r>
            <a:r>
              <a:rPr lang="en-US" sz="900" dirty="0">
                <a:hlinkClick r:id="rId3"/>
              </a:rPr>
              <a:t>https://reviewtoaction.org/</a:t>
            </a:r>
            <a:r>
              <a:rPr lang="en-US" sz="900" dirty="0"/>
              <a:t>) </a:t>
            </a:r>
          </a:p>
        </p:txBody>
      </p:sp>
      <p:grpSp>
        <p:nvGrpSpPr>
          <p:cNvPr id="9" name="Group 8">
            <a:extLst>
              <a:ext uri="{FF2B5EF4-FFF2-40B4-BE49-F238E27FC236}">
                <a16:creationId xmlns:a16="http://schemas.microsoft.com/office/drawing/2014/main" id="{D5ED7E7C-F367-4AE3-A59B-45BEF8E66CA9}"/>
              </a:ext>
            </a:extLst>
          </p:cNvPr>
          <p:cNvGrpSpPr/>
          <p:nvPr/>
        </p:nvGrpSpPr>
        <p:grpSpPr>
          <a:xfrm>
            <a:off x="5061715" y="1219200"/>
            <a:ext cx="3781646" cy="3012874"/>
            <a:chOff x="5859721" y="1526237"/>
            <a:chExt cx="6548474" cy="4422379"/>
          </a:xfrm>
        </p:grpSpPr>
        <p:grpSp>
          <p:nvGrpSpPr>
            <p:cNvPr id="10" name="Group 9">
              <a:extLst>
                <a:ext uri="{FF2B5EF4-FFF2-40B4-BE49-F238E27FC236}">
                  <a16:creationId xmlns:a16="http://schemas.microsoft.com/office/drawing/2014/main" id="{F53B74BD-6551-4F2F-8341-F9775AFC5269}"/>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BF839C5B-CBE0-4B39-934C-5A82629C0FD2}"/>
                  </a:ext>
                </a:extLst>
              </p:cNvPr>
              <p:cNvGraphicFramePr/>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173C4C5D-1A7D-414D-95DF-78E653B05F5D}"/>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Georgia" panose="02040502050405020303" pitchFamily="18" charset="0"/>
                  </a:rPr>
                  <a:t>Action</a:t>
                </a:r>
              </a:p>
              <a:p>
                <a:pPr algn="ctr"/>
                <a:r>
                  <a:rPr lang="en-US" sz="21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B3A86EB8-378B-458D-B507-DEE21718EDBD}"/>
                </a:ext>
              </a:extLst>
            </p:cNvPr>
            <p:cNvSpPr/>
            <p:nvPr/>
          </p:nvSpPr>
          <p:spPr>
            <a:xfrm rot="19416110">
              <a:off x="6729126" y="1899825"/>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13FB79CF-34D0-470A-8993-B58F2362422B}"/>
                </a:ext>
              </a:extLst>
            </p:cNvPr>
            <p:cNvSpPr/>
            <p:nvPr/>
          </p:nvSpPr>
          <p:spPr>
            <a:xfrm rot="2047975">
              <a:off x="9214366" y="1911894"/>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4CB5FF67-DB92-47AE-8A52-B6784CECF95C}"/>
                </a:ext>
              </a:extLst>
            </p:cNvPr>
            <p:cNvSpPr/>
            <p:nvPr/>
          </p:nvSpPr>
          <p:spPr>
            <a:xfrm rot="6516033">
              <a:off x="10078719" y="3892448"/>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Select</a:t>
              </a:r>
            </a:p>
          </p:txBody>
        </p:sp>
        <p:sp>
          <p:nvSpPr>
            <p:cNvPr id="14" name="Rectangle 13">
              <a:extLst>
                <a:ext uri="{FF2B5EF4-FFF2-40B4-BE49-F238E27FC236}">
                  <a16:creationId xmlns:a16="http://schemas.microsoft.com/office/drawing/2014/main" id="{525649A8-63EA-4A61-A8C6-FE915F295F1A}"/>
                </a:ext>
              </a:extLst>
            </p:cNvPr>
            <p:cNvSpPr/>
            <p:nvPr/>
          </p:nvSpPr>
          <p:spPr>
            <a:xfrm rot="15079522">
              <a:off x="5997973" y="3933092"/>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A24FB9AE-D713-4195-9B29-77C1FB185DD9}"/>
                </a:ext>
              </a:extLst>
            </p:cNvPr>
            <p:cNvSpPr/>
            <p:nvPr/>
          </p:nvSpPr>
          <p:spPr>
            <a:xfrm rot="10800000">
              <a:off x="8023358" y="5079539"/>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Abstract</a:t>
              </a:r>
            </a:p>
          </p:txBody>
        </p:sp>
      </p:grpSp>
      <p:sp>
        <p:nvSpPr>
          <p:cNvPr id="18" name="Flowchart: Process 1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19" name="Rectangle 18"/>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1139099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484819" y="30322"/>
            <a:ext cx="8378912" cy="994172"/>
          </a:xfrm>
        </p:spPr>
        <p:txBody>
          <a:bodyPr>
            <a:normAutofit/>
          </a:bodyPr>
          <a:lstStyle/>
          <a:p>
            <a:r>
              <a:rPr lang="en-US" sz="3600" dirty="0">
                <a:solidFill>
                  <a:srgbClr val="E77C5B"/>
                </a:solidFill>
                <a:latin typeface="Calibri" pitchFamily="34" charset="0"/>
              </a:rPr>
              <a:t>Abstraction</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112479" y="914400"/>
            <a:ext cx="5569773" cy="4064567"/>
          </a:xfrm>
        </p:spPr>
        <p:txBody>
          <a:bodyPr>
            <a:normAutofit fontScale="62500" lnSpcReduction="20000"/>
          </a:bodyPr>
          <a:lstStyle/>
          <a:p>
            <a:pPr marL="342900" lvl="1" indent="0">
              <a:buNone/>
            </a:pPr>
            <a:r>
              <a:rPr lang="en-US" dirty="0"/>
              <a:t>Recommended sources for information for abstraction:</a:t>
            </a:r>
          </a:p>
          <a:p>
            <a:pPr lvl="1"/>
            <a:r>
              <a:rPr lang="en-US" dirty="0"/>
              <a:t>Vital statistics (death certificates, birth certificates, fetal death records)</a:t>
            </a:r>
          </a:p>
          <a:p>
            <a:pPr lvl="1"/>
            <a:r>
              <a:rPr lang="en-US" dirty="0"/>
              <a:t>Prenatal records</a:t>
            </a:r>
          </a:p>
          <a:p>
            <a:pPr lvl="1"/>
            <a:r>
              <a:rPr lang="en-US" dirty="0"/>
              <a:t>Hospital records (outpatient and inpatient stays)</a:t>
            </a:r>
          </a:p>
          <a:p>
            <a:pPr lvl="1"/>
            <a:r>
              <a:rPr lang="en-US" dirty="0"/>
              <a:t>Outpatient clinic records: these records may be from preconception/family planning clinics or primary care centers</a:t>
            </a:r>
          </a:p>
          <a:p>
            <a:pPr lvl="1"/>
            <a:r>
              <a:rPr lang="en-US" dirty="0"/>
              <a:t>Autopsy reports and case findings from hospitals, coroners, or other medical examiners</a:t>
            </a:r>
          </a:p>
          <a:p>
            <a:pPr lvl="1"/>
            <a:r>
              <a:rPr lang="en-US" dirty="0"/>
              <a:t>Police/investigative reports</a:t>
            </a:r>
          </a:p>
          <a:p>
            <a:pPr lvl="1"/>
            <a:r>
              <a:rPr lang="en-US" dirty="0"/>
              <a:t>Medical transport records</a:t>
            </a:r>
          </a:p>
          <a:p>
            <a:pPr lvl="1"/>
            <a:r>
              <a:rPr lang="en-US" dirty="0"/>
              <a:t>Personal interviews of providers, family, or friends</a:t>
            </a:r>
          </a:p>
          <a:p>
            <a:endParaRPr lang="en-US" dirty="0"/>
          </a:p>
        </p:txBody>
      </p:sp>
      <p:sp>
        <p:nvSpPr>
          <p:cNvPr id="8" name="Rectangle 7">
            <a:extLst>
              <a:ext uri="{FF2B5EF4-FFF2-40B4-BE49-F238E27FC236}">
                <a16:creationId xmlns:a16="http://schemas.microsoft.com/office/drawing/2014/main" id="{384225DE-6F66-4ED0-90F2-01A1BA8DE590}"/>
              </a:ext>
            </a:extLst>
          </p:cNvPr>
          <p:cNvSpPr/>
          <p:nvPr/>
        </p:nvSpPr>
        <p:spPr>
          <a:xfrm>
            <a:off x="2376237" y="5728772"/>
            <a:ext cx="6706811" cy="230832"/>
          </a:xfrm>
          <a:prstGeom prst="rect">
            <a:avLst/>
          </a:prstGeom>
        </p:spPr>
        <p:txBody>
          <a:bodyPr wrap="square">
            <a:spAutoFit/>
          </a:bodyPr>
          <a:lstStyle/>
          <a:p>
            <a:pPr algn="r"/>
            <a:r>
              <a:rPr lang="en-US" sz="900" dirty="0"/>
              <a:t>Sourced from: Review to Action (</a:t>
            </a:r>
            <a:r>
              <a:rPr lang="en-US" sz="900" dirty="0">
                <a:hlinkClick r:id="rId3"/>
              </a:rPr>
              <a:t>https://reviewtoaction.org/</a:t>
            </a:r>
            <a:r>
              <a:rPr lang="en-US" sz="900" dirty="0"/>
              <a:t>) </a:t>
            </a:r>
          </a:p>
        </p:txBody>
      </p:sp>
      <p:grpSp>
        <p:nvGrpSpPr>
          <p:cNvPr id="9" name="Group 8">
            <a:extLst>
              <a:ext uri="{FF2B5EF4-FFF2-40B4-BE49-F238E27FC236}">
                <a16:creationId xmlns:a16="http://schemas.microsoft.com/office/drawing/2014/main" id="{E1DA1C48-4254-47B2-9888-172996C580D8}"/>
              </a:ext>
            </a:extLst>
          </p:cNvPr>
          <p:cNvGrpSpPr/>
          <p:nvPr/>
        </p:nvGrpSpPr>
        <p:grpSpPr>
          <a:xfrm>
            <a:off x="5455934" y="1024494"/>
            <a:ext cx="3781646" cy="3012874"/>
            <a:chOff x="5859721" y="1526237"/>
            <a:chExt cx="6548474" cy="4422379"/>
          </a:xfrm>
        </p:grpSpPr>
        <p:grpSp>
          <p:nvGrpSpPr>
            <p:cNvPr id="10" name="Group 9">
              <a:extLst>
                <a:ext uri="{FF2B5EF4-FFF2-40B4-BE49-F238E27FC236}">
                  <a16:creationId xmlns:a16="http://schemas.microsoft.com/office/drawing/2014/main" id="{4E3B3525-CB9A-4A50-B82D-9BB7F3FDBDE3}"/>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D3CDC979-50B2-44F7-9A22-159FE7618740}"/>
                  </a:ext>
                </a:extLst>
              </p:cNvPr>
              <p:cNvGraphicFramePr/>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734669EC-087F-42CD-86C5-2170F566F1EA}"/>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Georgia" panose="02040502050405020303" pitchFamily="18" charset="0"/>
                  </a:rPr>
                  <a:t>Action</a:t>
                </a:r>
              </a:p>
              <a:p>
                <a:pPr algn="ctr"/>
                <a:r>
                  <a:rPr lang="en-US" sz="21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710A4394-862E-479B-A077-76BCBFD27210}"/>
                </a:ext>
              </a:extLst>
            </p:cNvPr>
            <p:cNvSpPr/>
            <p:nvPr/>
          </p:nvSpPr>
          <p:spPr>
            <a:xfrm rot="19416110">
              <a:off x="6729126" y="1899825"/>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3D2DC660-AC6B-49DD-847E-B2E3F91503BA}"/>
                </a:ext>
              </a:extLst>
            </p:cNvPr>
            <p:cNvSpPr/>
            <p:nvPr/>
          </p:nvSpPr>
          <p:spPr>
            <a:xfrm rot="2047975">
              <a:off x="9214366" y="1911894"/>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E785B61E-62DB-466D-A966-B29541FC238F}"/>
                </a:ext>
              </a:extLst>
            </p:cNvPr>
            <p:cNvSpPr/>
            <p:nvPr/>
          </p:nvSpPr>
          <p:spPr>
            <a:xfrm rot="6516033">
              <a:off x="10078719" y="3892448"/>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Select</a:t>
              </a:r>
            </a:p>
          </p:txBody>
        </p:sp>
        <p:sp>
          <p:nvSpPr>
            <p:cNvPr id="14" name="Rectangle 13">
              <a:extLst>
                <a:ext uri="{FF2B5EF4-FFF2-40B4-BE49-F238E27FC236}">
                  <a16:creationId xmlns:a16="http://schemas.microsoft.com/office/drawing/2014/main" id="{55667054-13DF-4D9F-A082-1D38F7C99C94}"/>
                </a:ext>
              </a:extLst>
            </p:cNvPr>
            <p:cNvSpPr/>
            <p:nvPr/>
          </p:nvSpPr>
          <p:spPr>
            <a:xfrm rot="15079522">
              <a:off x="5997973" y="3933092"/>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E11837FF-778F-425D-8CA1-CBFB3AE0084C}"/>
                </a:ext>
              </a:extLst>
            </p:cNvPr>
            <p:cNvSpPr/>
            <p:nvPr/>
          </p:nvSpPr>
          <p:spPr>
            <a:xfrm rot="10800000">
              <a:off x="8023358" y="5079539"/>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Abstract</a:t>
              </a:r>
            </a:p>
          </p:txBody>
        </p:sp>
      </p:grpSp>
      <p:sp>
        <p:nvSpPr>
          <p:cNvPr id="18" name="Flowchart: Process 1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19" name="Rectangle 18"/>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58240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D838-B5A4-4F10-8AEC-1DA22868FD4D}"/>
              </a:ext>
            </a:extLst>
          </p:cNvPr>
          <p:cNvSpPr>
            <a:spLocks noGrp="1"/>
          </p:cNvSpPr>
          <p:nvPr>
            <p:ph type="title"/>
          </p:nvPr>
        </p:nvSpPr>
        <p:spPr>
          <a:xfrm>
            <a:off x="533400" y="76200"/>
            <a:ext cx="7886700" cy="994172"/>
          </a:xfrm>
        </p:spPr>
        <p:txBody>
          <a:bodyPr>
            <a:normAutofit/>
          </a:bodyPr>
          <a:lstStyle/>
          <a:p>
            <a:r>
              <a:rPr lang="en-US" sz="2800" dirty="0">
                <a:solidFill>
                  <a:srgbClr val="E77C5B"/>
                </a:solidFill>
                <a:latin typeface="Calibri" pitchFamily="34" charset="0"/>
              </a:rPr>
              <a:t>Identification </a:t>
            </a:r>
            <a:br>
              <a:rPr lang="en-US" sz="2800" dirty="0">
                <a:solidFill>
                  <a:srgbClr val="E77C5B"/>
                </a:solidFill>
                <a:latin typeface="Calibri" pitchFamily="34" charset="0"/>
              </a:rPr>
            </a:br>
            <a:r>
              <a:rPr lang="en-US" sz="2800" dirty="0">
                <a:solidFill>
                  <a:srgbClr val="E77C5B"/>
                </a:solidFill>
                <a:latin typeface="Calibri" pitchFamily="34" charset="0"/>
              </a:rPr>
              <a:t>Best Practices Identified Across MMRCs</a:t>
            </a:r>
          </a:p>
        </p:txBody>
      </p:sp>
      <p:sp>
        <p:nvSpPr>
          <p:cNvPr id="3" name="Content Placeholder 2">
            <a:extLst>
              <a:ext uri="{FF2B5EF4-FFF2-40B4-BE49-F238E27FC236}">
                <a16:creationId xmlns:a16="http://schemas.microsoft.com/office/drawing/2014/main" id="{5B104125-799A-4A94-B130-CFF2BFEA75F5}"/>
              </a:ext>
            </a:extLst>
          </p:cNvPr>
          <p:cNvSpPr>
            <a:spLocks noGrp="1"/>
          </p:cNvSpPr>
          <p:nvPr>
            <p:ph idx="1"/>
          </p:nvPr>
        </p:nvSpPr>
        <p:spPr>
          <a:xfrm>
            <a:off x="439947" y="1072635"/>
            <a:ext cx="8571707" cy="3723056"/>
          </a:xfrm>
        </p:spPr>
        <p:txBody>
          <a:bodyPr vert="horz" lIns="91440" tIns="45720" rIns="91440" bIns="45720" rtlCol="0" anchor="t">
            <a:normAutofit fontScale="62500" lnSpcReduction="20000"/>
          </a:bodyPr>
          <a:lstStyle/>
          <a:p>
            <a:pPr marL="0" indent="0">
              <a:buNone/>
            </a:pPr>
            <a:r>
              <a:rPr lang="en-US" b="1" dirty="0"/>
              <a:t>Vital Record Linkage (maternal death and birth or fetal death)</a:t>
            </a:r>
          </a:p>
          <a:p>
            <a:pPr lvl="1"/>
            <a:r>
              <a:rPr lang="en-US" dirty="0"/>
              <a:t>Death certificates linked with birth and fetal death certificates for year prior to death</a:t>
            </a:r>
          </a:p>
          <a:p>
            <a:pPr lvl="1"/>
            <a:r>
              <a:rPr lang="en-US" dirty="0"/>
              <a:t>Death records should be selected for linkage if they are for:</a:t>
            </a:r>
          </a:p>
          <a:p>
            <a:pPr lvl="2"/>
            <a:r>
              <a:rPr lang="en-US" dirty="0"/>
              <a:t>Women ages 10 – 60 years </a:t>
            </a:r>
            <a:r>
              <a:rPr lang="en-US" u="sng" dirty="0"/>
              <a:t>and</a:t>
            </a:r>
            <a:r>
              <a:rPr lang="en-US" dirty="0"/>
              <a:t> residents of the province/territory, </a:t>
            </a:r>
            <a:r>
              <a:rPr lang="en-US" u="sng" dirty="0"/>
              <a:t>regardless</a:t>
            </a:r>
            <a:r>
              <a:rPr lang="en-US" dirty="0"/>
              <a:t> of where the death occurred</a:t>
            </a:r>
          </a:p>
          <a:p>
            <a:pPr lvl="1"/>
            <a:r>
              <a:rPr lang="en-US" dirty="0"/>
              <a:t>Death certificates that did not link, but have pregnancy checkbox marked, or contain ICD-10 O codes or select key words (e.g., amniotic, eclampsia)</a:t>
            </a:r>
          </a:p>
          <a:p>
            <a:pPr marL="0" indent="0">
              <a:buNone/>
            </a:pPr>
            <a:endParaRPr lang="en-US" b="1" dirty="0"/>
          </a:p>
          <a:p>
            <a:pPr marL="0" indent="0">
              <a:buNone/>
            </a:pPr>
            <a:r>
              <a:rPr lang="en-US" b="1" dirty="0"/>
              <a:t>Additional sources: </a:t>
            </a:r>
          </a:p>
          <a:p>
            <a:pPr lvl="1"/>
            <a:r>
              <a:rPr lang="en-US" dirty="0"/>
              <a:t>Linkage of deaths to hospital discharge records (pregnancy codes)</a:t>
            </a:r>
          </a:p>
          <a:p>
            <a:pPr lvl="1"/>
            <a:r>
              <a:rPr lang="en-US" dirty="0"/>
              <a:t>Hospital reporting</a:t>
            </a:r>
          </a:p>
          <a:p>
            <a:pPr lvl="1"/>
            <a:r>
              <a:rPr lang="en-US" dirty="0"/>
              <a:t>Social media</a:t>
            </a:r>
          </a:p>
          <a:p>
            <a:pPr lvl="1"/>
            <a:r>
              <a:rPr lang="en-US" dirty="0"/>
              <a:t>Obituaries</a:t>
            </a:r>
          </a:p>
        </p:txBody>
      </p:sp>
      <p:sp>
        <p:nvSpPr>
          <p:cNvPr id="5" name="Rectangle 4">
            <a:extLst>
              <a:ext uri="{FF2B5EF4-FFF2-40B4-BE49-F238E27FC236}">
                <a16:creationId xmlns:a16="http://schemas.microsoft.com/office/drawing/2014/main" id="{C6F517F4-281A-4A95-963E-EF5D2430E9BD}"/>
              </a:ext>
            </a:extLst>
          </p:cNvPr>
          <p:cNvSpPr/>
          <p:nvPr/>
        </p:nvSpPr>
        <p:spPr>
          <a:xfrm>
            <a:off x="3144329" y="5581898"/>
            <a:ext cx="5867325" cy="369332"/>
          </a:xfrm>
          <a:prstGeom prst="rect">
            <a:avLst/>
          </a:prstGeom>
        </p:spPr>
        <p:txBody>
          <a:bodyPr wrap="square">
            <a:spAutoFit/>
          </a:bodyPr>
          <a:lstStyle/>
          <a:p>
            <a:pPr algn="r"/>
            <a:r>
              <a:rPr lang="en-US" sz="900" dirty="0"/>
              <a:t>Sourced from: Reference Guide for Pregnancy-Associated Death Identification</a:t>
            </a:r>
          </a:p>
          <a:p>
            <a:pPr algn="r"/>
            <a:r>
              <a:rPr lang="en-US" sz="900" dirty="0">
                <a:hlinkClick r:id="rId3"/>
              </a:rPr>
              <a:t>https://reviewtoaction.org/content/pregnancy-associated-deaths-brief-case-review</a:t>
            </a:r>
            <a:r>
              <a:rPr lang="en-US" sz="900" dirty="0"/>
              <a:t> </a:t>
            </a:r>
          </a:p>
        </p:txBody>
      </p:sp>
      <p:sp>
        <p:nvSpPr>
          <p:cNvPr id="6" name="Flowchart: Process 5"/>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7" name="Rectangle 6"/>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3565429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291784" y="914400"/>
            <a:ext cx="4885245" cy="3755075"/>
          </a:xfrm>
        </p:spPr>
        <p:txBody>
          <a:bodyPr>
            <a:normAutofit/>
          </a:bodyPr>
          <a:lstStyle/>
          <a:p>
            <a:r>
              <a:rPr lang="en-US" sz="2400" dirty="0"/>
              <a:t>Was the death pregnancy-related? </a:t>
            </a:r>
          </a:p>
          <a:p>
            <a:r>
              <a:rPr lang="en-US" sz="2400" dirty="0"/>
              <a:t>What was the underlying cause of death?</a:t>
            </a:r>
          </a:p>
          <a:p>
            <a:r>
              <a:rPr lang="en-US" sz="2400" dirty="0"/>
              <a:t>Was the death preventable?</a:t>
            </a:r>
          </a:p>
          <a:p>
            <a:r>
              <a:rPr lang="en-US" sz="2400" dirty="0"/>
              <a:t>What are the contributing factors to the death? </a:t>
            </a:r>
          </a:p>
          <a:p>
            <a:r>
              <a:rPr lang="en-US" sz="2400" dirty="0"/>
              <a:t>What specific and feasible actions might have changed the course of events?</a:t>
            </a:r>
          </a:p>
          <a:p>
            <a:endParaRPr lang="en-US" sz="2400" dirty="0"/>
          </a:p>
        </p:txBody>
      </p:sp>
      <p:sp>
        <p:nvSpPr>
          <p:cNvPr id="9" name="Title 1">
            <a:extLst>
              <a:ext uri="{FF2B5EF4-FFF2-40B4-BE49-F238E27FC236}">
                <a16:creationId xmlns:a16="http://schemas.microsoft.com/office/drawing/2014/main" id="{3787A126-AA58-4D47-9621-16C13C05F198}"/>
              </a:ext>
            </a:extLst>
          </p:cNvPr>
          <p:cNvSpPr txBox="1">
            <a:spLocks/>
          </p:cNvSpPr>
          <p:nvPr/>
        </p:nvSpPr>
        <p:spPr>
          <a:xfrm>
            <a:off x="511225" y="0"/>
            <a:ext cx="837891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7C5B"/>
                </a:solidFill>
                <a:latin typeface="Calibri" pitchFamily="34" charset="0"/>
              </a:rPr>
              <a:t>Guiding Questions for Review Committees </a:t>
            </a:r>
          </a:p>
        </p:txBody>
      </p:sp>
      <p:sp>
        <p:nvSpPr>
          <p:cNvPr id="10" name="Rectangle 9">
            <a:extLst>
              <a:ext uri="{FF2B5EF4-FFF2-40B4-BE49-F238E27FC236}">
                <a16:creationId xmlns:a16="http://schemas.microsoft.com/office/drawing/2014/main" id="{F26FF78A-2665-4190-8CE1-471951898D20}"/>
              </a:ext>
            </a:extLst>
          </p:cNvPr>
          <p:cNvSpPr/>
          <p:nvPr/>
        </p:nvSpPr>
        <p:spPr>
          <a:xfrm>
            <a:off x="2437189" y="5728130"/>
            <a:ext cx="6706811" cy="230832"/>
          </a:xfrm>
          <a:prstGeom prst="rect">
            <a:avLst/>
          </a:prstGeom>
        </p:spPr>
        <p:txBody>
          <a:bodyPr wrap="square">
            <a:spAutoFit/>
          </a:bodyPr>
          <a:lstStyle/>
          <a:p>
            <a:pPr algn="r"/>
            <a:r>
              <a:rPr lang="en-US" sz="900" dirty="0"/>
              <a:t>Sourced from: Review to Action (</a:t>
            </a:r>
            <a:r>
              <a:rPr lang="en-US" sz="900" dirty="0">
                <a:hlinkClick r:id="rId3"/>
              </a:rPr>
              <a:t>https://reviewtoaction.org/</a:t>
            </a:r>
            <a:r>
              <a:rPr lang="en-US" sz="900" dirty="0"/>
              <a:t>) </a:t>
            </a:r>
          </a:p>
        </p:txBody>
      </p:sp>
      <p:grpSp>
        <p:nvGrpSpPr>
          <p:cNvPr id="8" name="Group 7">
            <a:extLst>
              <a:ext uri="{FF2B5EF4-FFF2-40B4-BE49-F238E27FC236}">
                <a16:creationId xmlns:a16="http://schemas.microsoft.com/office/drawing/2014/main" id="{C3817C2B-8775-42F2-B15C-1DDF914FC845}"/>
              </a:ext>
            </a:extLst>
          </p:cNvPr>
          <p:cNvGrpSpPr/>
          <p:nvPr/>
        </p:nvGrpSpPr>
        <p:grpSpPr>
          <a:xfrm>
            <a:off x="5362354" y="1143000"/>
            <a:ext cx="3781646" cy="3012874"/>
            <a:chOff x="5859721" y="1526237"/>
            <a:chExt cx="6548474" cy="4422379"/>
          </a:xfrm>
        </p:grpSpPr>
        <p:grpSp>
          <p:nvGrpSpPr>
            <p:cNvPr id="11" name="Group 10">
              <a:extLst>
                <a:ext uri="{FF2B5EF4-FFF2-40B4-BE49-F238E27FC236}">
                  <a16:creationId xmlns:a16="http://schemas.microsoft.com/office/drawing/2014/main" id="{13C1D325-FE9C-46A2-894E-49910295114B}"/>
                </a:ext>
              </a:extLst>
            </p:cNvPr>
            <p:cNvGrpSpPr/>
            <p:nvPr/>
          </p:nvGrpSpPr>
          <p:grpSpPr>
            <a:xfrm>
              <a:off x="5859721" y="1526237"/>
              <a:ext cx="6548474" cy="4422379"/>
              <a:chOff x="5859721" y="1526237"/>
              <a:chExt cx="6548474" cy="4422379"/>
            </a:xfrm>
          </p:grpSpPr>
          <p:graphicFrame>
            <p:nvGraphicFramePr>
              <p:cNvPr id="17" name="Diagram 16">
                <a:extLst>
                  <a:ext uri="{FF2B5EF4-FFF2-40B4-BE49-F238E27FC236}">
                    <a16:creationId xmlns:a16="http://schemas.microsoft.com/office/drawing/2014/main" id="{B5EAB61F-54CD-483C-A6AF-7AFE48A015D7}"/>
                  </a:ext>
                </a:extLst>
              </p:cNvPr>
              <p:cNvGraphicFramePr/>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a:extLst>
                  <a:ext uri="{FF2B5EF4-FFF2-40B4-BE49-F238E27FC236}">
                    <a16:creationId xmlns:a16="http://schemas.microsoft.com/office/drawing/2014/main" id="{45A19FB0-766E-41EC-A2AA-B6253CCCE24F}"/>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Georgia" panose="02040502050405020303" pitchFamily="18" charset="0"/>
                  </a:rPr>
                  <a:t>Action</a:t>
                </a:r>
              </a:p>
              <a:p>
                <a:pPr algn="ctr"/>
                <a:r>
                  <a:rPr lang="en-US" sz="2100" dirty="0">
                    <a:solidFill>
                      <a:schemeClr val="tx1"/>
                    </a:solidFill>
                    <a:latin typeface="Georgia" panose="02040502050405020303" pitchFamily="18" charset="0"/>
                  </a:rPr>
                  <a:t>Cycle</a:t>
                </a:r>
              </a:p>
            </p:txBody>
          </p:sp>
        </p:grpSp>
        <p:sp>
          <p:nvSpPr>
            <p:cNvPr id="12" name="Rectangle 11">
              <a:extLst>
                <a:ext uri="{FF2B5EF4-FFF2-40B4-BE49-F238E27FC236}">
                  <a16:creationId xmlns:a16="http://schemas.microsoft.com/office/drawing/2014/main" id="{E56701C7-AA14-449F-A3EF-53665E6224D4}"/>
                </a:ext>
              </a:extLst>
            </p:cNvPr>
            <p:cNvSpPr/>
            <p:nvPr/>
          </p:nvSpPr>
          <p:spPr>
            <a:xfrm rot="19416110">
              <a:off x="6729126" y="1899825"/>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Review to Action</a:t>
              </a:r>
            </a:p>
          </p:txBody>
        </p:sp>
        <p:sp>
          <p:nvSpPr>
            <p:cNvPr id="13" name="Rectangle 12">
              <a:extLst>
                <a:ext uri="{FF2B5EF4-FFF2-40B4-BE49-F238E27FC236}">
                  <a16:creationId xmlns:a16="http://schemas.microsoft.com/office/drawing/2014/main" id="{E36B282F-A7E0-4BB9-80B3-69585CAAC3E3}"/>
                </a:ext>
              </a:extLst>
            </p:cNvPr>
            <p:cNvSpPr/>
            <p:nvPr/>
          </p:nvSpPr>
          <p:spPr>
            <a:xfrm rot="2047975">
              <a:off x="9214366" y="1911894"/>
              <a:ext cx="2239289"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Identify</a:t>
              </a:r>
            </a:p>
          </p:txBody>
        </p:sp>
        <p:sp>
          <p:nvSpPr>
            <p:cNvPr id="14" name="Rectangle 13">
              <a:extLst>
                <a:ext uri="{FF2B5EF4-FFF2-40B4-BE49-F238E27FC236}">
                  <a16:creationId xmlns:a16="http://schemas.microsoft.com/office/drawing/2014/main" id="{1FE5BD5C-BFF1-4DB0-8438-F6770D83FAD4}"/>
                </a:ext>
              </a:extLst>
            </p:cNvPr>
            <p:cNvSpPr/>
            <p:nvPr/>
          </p:nvSpPr>
          <p:spPr>
            <a:xfrm rot="6516033">
              <a:off x="10078719" y="3892448"/>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Select</a:t>
              </a:r>
            </a:p>
          </p:txBody>
        </p:sp>
        <p:sp>
          <p:nvSpPr>
            <p:cNvPr id="15" name="Rectangle 14">
              <a:extLst>
                <a:ext uri="{FF2B5EF4-FFF2-40B4-BE49-F238E27FC236}">
                  <a16:creationId xmlns:a16="http://schemas.microsoft.com/office/drawing/2014/main" id="{A9866843-8E89-43A9-A451-67B8F9002656}"/>
                </a:ext>
              </a:extLst>
            </p:cNvPr>
            <p:cNvSpPr/>
            <p:nvPr/>
          </p:nvSpPr>
          <p:spPr>
            <a:xfrm rot="15079522">
              <a:off x="5997973" y="3933092"/>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latin typeface="Georgia" panose="02040502050405020303" pitchFamily="18" charset="0"/>
                </a:rPr>
                <a:t>Review</a:t>
              </a:r>
            </a:p>
          </p:txBody>
        </p:sp>
        <p:sp>
          <p:nvSpPr>
            <p:cNvPr id="16" name="Rectangle 15">
              <a:extLst>
                <a:ext uri="{FF2B5EF4-FFF2-40B4-BE49-F238E27FC236}">
                  <a16:creationId xmlns:a16="http://schemas.microsoft.com/office/drawing/2014/main" id="{967C5D4D-A3E6-4745-9875-1B4E266CAE00}"/>
                </a:ext>
              </a:extLst>
            </p:cNvPr>
            <p:cNvSpPr/>
            <p:nvPr/>
          </p:nvSpPr>
          <p:spPr>
            <a:xfrm rot="10800000">
              <a:off x="8023358" y="5079539"/>
              <a:ext cx="2239288" cy="803203"/>
            </a:xfrm>
            <a:prstGeom prst="rect">
              <a:avLst/>
            </a:prstGeom>
            <a:noFill/>
          </p:spPr>
          <p:txBody>
            <a:bodyPr spcFirstLastPara="1" wrap="none" lIns="68580" tIns="34290" rIns="68580" bIns="34290" numCol="1">
              <a:prstTxWarp prst="textArchUp">
                <a:avLst>
                  <a:gd name="adj" fmla="val 5666393"/>
                </a:avLst>
              </a:prstTxWarp>
              <a:spAutoFit/>
            </a:bodyPr>
            <a:lstStyle/>
            <a:p>
              <a:pPr algn="ctr"/>
              <a:r>
                <a:rPr lang="en-US" sz="1500" dirty="0">
                  <a:ln w="0"/>
                  <a:solidFill>
                    <a:schemeClr val="bg1">
                      <a:lumMod val="85000"/>
                    </a:schemeClr>
                  </a:solidFill>
                  <a:latin typeface="Georgia" panose="02040502050405020303" pitchFamily="18" charset="0"/>
                </a:rPr>
                <a:t>Abstract</a:t>
              </a:r>
            </a:p>
          </p:txBody>
        </p:sp>
      </p:grpSp>
      <p:sp>
        <p:nvSpPr>
          <p:cNvPr id="19" name="Flowchart: Process 18"/>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20" name="Rectangle 19"/>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3436199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2747-7A0A-46F4-8457-01AC8295A4BE}"/>
              </a:ext>
            </a:extLst>
          </p:cNvPr>
          <p:cNvSpPr>
            <a:spLocks noGrp="1"/>
          </p:cNvSpPr>
          <p:nvPr>
            <p:ph type="title"/>
          </p:nvPr>
        </p:nvSpPr>
        <p:spPr>
          <a:xfrm>
            <a:off x="161928" y="228600"/>
            <a:ext cx="8658225" cy="609400"/>
          </a:xfrm>
          <a:solidFill>
            <a:schemeClr val="bg1"/>
          </a:solidFill>
          <a:ln>
            <a:solidFill>
              <a:schemeClr val="bg1"/>
            </a:solidFill>
          </a:ln>
        </p:spPr>
        <p:txBody>
          <a:bodyPr>
            <a:noAutofit/>
          </a:bodyPr>
          <a:lstStyle/>
          <a:p>
            <a:r>
              <a:rPr lang="en-US" sz="3200" dirty="0">
                <a:solidFill>
                  <a:srgbClr val="E77C5B"/>
                </a:solidFill>
                <a:latin typeface="Calibri" pitchFamily="34" charset="0"/>
              </a:rPr>
              <a:t>Standardized Committee Decisions Form</a:t>
            </a:r>
          </a:p>
        </p:txBody>
      </p:sp>
      <p:pic>
        <p:nvPicPr>
          <p:cNvPr id="5" name="Picture 4"/>
          <p:cNvPicPr>
            <a:picLocks noChangeAspect="1"/>
          </p:cNvPicPr>
          <p:nvPr/>
        </p:nvPicPr>
        <p:blipFill>
          <a:blip r:embed="rId3"/>
          <a:stretch>
            <a:fillRect/>
          </a:stretch>
        </p:blipFill>
        <p:spPr>
          <a:xfrm>
            <a:off x="2052640" y="838000"/>
            <a:ext cx="4876800" cy="5249150"/>
          </a:xfrm>
          <a:prstGeom prst="rect">
            <a:avLst/>
          </a:prstGeom>
        </p:spPr>
      </p:pic>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Rectangle 5"/>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3387376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a:solidFill>
            <a:schemeClr val="bg1"/>
          </a:solidFill>
          <a:ln>
            <a:solidFill>
              <a:schemeClr val="bg1"/>
            </a:solidFill>
          </a:ln>
        </p:spPr>
        <p:txBody>
          <a:bodyPr>
            <a:noAutofit/>
          </a:bodyPr>
          <a:lstStyle/>
          <a:p>
            <a:r>
              <a:rPr lang="en-CA" sz="3600" dirty="0">
                <a:solidFill>
                  <a:srgbClr val="E77C5B"/>
                </a:solidFill>
                <a:latin typeface="Calibri" pitchFamily="34" charset="0"/>
              </a:rPr>
              <a:t>Determination</a:t>
            </a:r>
            <a:r>
              <a:rPr lang="en-CA" sz="3600" dirty="0">
                <a:solidFill>
                  <a:srgbClr val="E77C5B"/>
                </a:solidFill>
              </a:rPr>
              <a:t> </a:t>
            </a:r>
            <a:r>
              <a:rPr lang="en-CA" sz="3600" dirty="0">
                <a:solidFill>
                  <a:srgbClr val="E77C5B"/>
                </a:solidFill>
                <a:latin typeface="Calibri" pitchFamily="34" charset="0"/>
              </a:rPr>
              <a:t>of Cause(s) of Death</a:t>
            </a:r>
          </a:p>
        </p:txBody>
      </p:sp>
      <p:pic>
        <p:nvPicPr>
          <p:cNvPr id="4" name="Picture 3"/>
          <p:cNvPicPr>
            <a:picLocks noChangeAspect="1"/>
          </p:cNvPicPr>
          <p:nvPr/>
        </p:nvPicPr>
        <p:blipFill>
          <a:blip r:embed="rId3"/>
          <a:stretch>
            <a:fillRect/>
          </a:stretch>
        </p:blipFill>
        <p:spPr>
          <a:xfrm>
            <a:off x="1278707" y="714355"/>
            <a:ext cx="6586586" cy="5429290"/>
          </a:xfrm>
          <a:prstGeom prst="rect">
            <a:avLst/>
          </a:prstGeom>
        </p:spPr>
      </p:pic>
      <p:sp>
        <p:nvSpPr>
          <p:cNvPr id="5" name="Flowchart: Process 4"/>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Rectangle 5"/>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2367288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8229600" cy="715962"/>
          </a:xfrm>
          <a:solidFill>
            <a:schemeClr val="bg1"/>
          </a:solidFill>
        </p:spPr>
        <p:txBody>
          <a:bodyPr>
            <a:normAutofit/>
          </a:bodyPr>
          <a:lstStyle/>
          <a:p>
            <a:r>
              <a:rPr lang="en-CA" sz="2800" dirty="0">
                <a:solidFill>
                  <a:srgbClr val="E77C5B"/>
                </a:solidFill>
                <a:latin typeface="+mn-lt"/>
              </a:rPr>
              <a:t>Was</a:t>
            </a:r>
            <a:r>
              <a:rPr lang="en-CA" sz="4000" dirty="0">
                <a:solidFill>
                  <a:srgbClr val="E77C5B"/>
                </a:solidFill>
                <a:latin typeface="+mn-lt"/>
              </a:rPr>
              <a:t> </a:t>
            </a:r>
            <a:r>
              <a:rPr lang="en-CA" sz="2800" dirty="0">
                <a:solidFill>
                  <a:srgbClr val="E77C5B"/>
                </a:solidFill>
                <a:latin typeface="+mn-lt"/>
              </a:rPr>
              <a:t>this a Preventable Death?</a:t>
            </a:r>
          </a:p>
        </p:txBody>
      </p:sp>
      <p:pic>
        <p:nvPicPr>
          <p:cNvPr id="3" name="Picture 2"/>
          <p:cNvPicPr>
            <a:picLocks noChangeAspect="1"/>
          </p:cNvPicPr>
          <p:nvPr/>
        </p:nvPicPr>
        <p:blipFill>
          <a:blip r:embed="rId3"/>
          <a:stretch>
            <a:fillRect/>
          </a:stretch>
        </p:blipFill>
        <p:spPr>
          <a:xfrm>
            <a:off x="1069155" y="2371717"/>
            <a:ext cx="7005689" cy="2114565"/>
          </a:xfrm>
          <a:prstGeom prst="rect">
            <a:avLst/>
          </a:prstGeom>
        </p:spPr>
      </p:pic>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Rectangle 5"/>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2213537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57" y="304800"/>
            <a:ext cx="8229600" cy="624689"/>
          </a:xfrm>
          <a:solidFill>
            <a:schemeClr val="bg1"/>
          </a:solidFill>
        </p:spPr>
        <p:txBody>
          <a:bodyPr>
            <a:noAutofit/>
          </a:bodyPr>
          <a:lstStyle/>
          <a:p>
            <a:r>
              <a:rPr lang="en-CA" sz="3600" dirty="0">
                <a:solidFill>
                  <a:srgbClr val="E77C5B"/>
                </a:solidFill>
                <a:latin typeface="Calibri" pitchFamily="34" charset="0"/>
              </a:rPr>
              <a:t>Recommendations</a:t>
            </a:r>
          </a:p>
        </p:txBody>
      </p:sp>
      <p:pic>
        <p:nvPicPr>
          <p:cNvPr id="5" name="Picture 4"/>
          <p:cNvPicPr>
            <a:picLocks noChangeAspect="1"/>
          </p:cNvPicPr>
          <p:nvPr/>
        </p:nvPicPr>
        <p:blipFill>
          <a:blip r:embed="rId2"/>
          <a:stretch>
            <a:fillRect/>
          </a:stretch>
        </p:blipFill>
        <p:spPr>
          <a:xfrm>
            <a:off x="1066800" y="1066800"/>
            <a:ext cx="7053314" cy="4405345"/>
          </a:xfrm>
          <a:prstGeom prst="rect">
            <a:avLst/>
          </a:prstGeom>
        </p:spPr>
      </p:pic>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Rectangle 5"/>
          <p:cNvSpPr/>
          <p:nvPr/>
        </p:nvSpPr>
        <p:spPr>
          <a:xfrm>
            <a:off x="415908"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4206466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8229600" cy="715962"/>
          </a:xfrm>
          <a:solidFill>
            <a:schemeClr val="bg1"/>
          </a:solidFill>
        </p:spPr>
        <p:txBody>
          <a:bodyPr>
            <a:normAutofit/>
          </a:bodyPr>
          <a:lstStyle/>
          <a:p>
            <a:r>
              <a:rPr lang="en-CA" sz="2800" dirty="0">
                <a:solidFill>
                  <a:srgbClr val="E77C5B"/>
                </a:solidFill>
                <a:latin typeface="+mn-lt"/>
              </a:rPr>
              <a:t>Was</a:t>
            </a:r>
            <a:r>
              <a:rPr lang="en-CA" sz="4000" dirty="0">
                <a:solidFill>
                  <a:srgbClr val="E77C5B"/>
                </a:solidFill>
                <a:latin typeface="+mn-lt"/>
              </a:rPr>
              <a:t> </a:t>
            </a:r>
            <a:r>
              <a:rPr lang="en-CA" sz="2800" dirty="0">
                <a:solidFill>
                  <a:srgbClr val="E77C5B"/>
                </a:solidFill>
                <a:latin typeface="+mn-lt"/>
              </a:rPr>
              <a:t>this a Preventable Death?</a:t>
            </a:r>
          </a:p>
        </p:txBody>
      </p:sp>
      <p:pic>
        <p:nvPicPr>
          <p:cNvPr id="3" name="Picture 2"/>
          <p:cNvPicPr>
            <a:picLocks noChangeAspect="1"/>
          </p:cNvPicPr>
          <p:nvPr/>
        </p:nvPicPr>
        <p:blipFill>
          <a:blip r:embed="rId3"/>
          <a:stretch>
            <a:fillRect/>
          </a:stretch>
        </p:blipFill>
        <p:spPr>
          <a:xfrm>
            <a:off x="1069155" y="2371717"/>
            <a:ext cx="7005689" cy="2114565"/>
          </a:xfrm>
          <a:prstGeom prst="rect">
            <a:avLst/>
          </a:prstGeom>
        </p:spPr>
      </p:pic>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Rectangle 5"/>
          <p:cNvSpPr/>
          <p:nvPr/>
        </p:nvSpPr>
        <p:spPr>
          <a:xfrm>
            <a:off x="381000" y="6324600"/>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207506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2D4C-1C0D-F34A-B7A4-EF8B9236367C}"/>
              </a:ext>
            </a:extLst>
          </p:cNvPr>
          <p:cNvSpPr>
            <a:spLocks noGrp="1"/>
          </p:cNvSpPr>
          <p:nvPr>
            <p:ph type="title"/>
          </p:nvPr>
        </p:nvSpPr>
        <p:spPr/>
        <p:txBody>
          <a:bodyPr/>
          <a:lstStyle/>
          <a:p>
            <a:r>
              <a:rPr lang="en-US" dirty="0">
                <a:solidFill>
                  <a:srgbClr val="E77C5B"/>
                </a:solidFill>
              </a:rPr>
              <a:t>Background</a:t>
            </a:r>
          </a:p>
        </p:txBody>
      </p:sp>
      <p:sp>
        <p:nvSpPr>
          <p:cNvPr id="3" name="Text Placeholder 2">
            <a:extLst>
              <a:ext uri="{FF2B5EF4-FFF2-40B4-BE49-F238E27FC236}">
                <a16:creationId xmlns:a16="http://schemas.microsoft.com/office/drawing/2014/main" id="{A2DA02DE-455E-334E-9505-9A69EBDD4AFF}"/>
              </a:ext>
            </a:extLst>
          </p:cNvPr>
          <p:cNvSpPr>
            <a:spLocks noGrp="1"/>
          </p:cNvSpPr>
          <p:nvPr>
            <p:ph idx="1"/>
          </p:nvPr>
        </p:nvSpPr>
        <p:spPr>
          <a:xfrm>
            <a:off x="300625" y="1417638"/>
            <a:ext cx="8542750" cy="4528983"/>
          </a:xfrm>
        </p:spPr>
        <p:txBody>
          <a:bodyPr vert="horz" lIns="91440" tIns="45720" rIns="91440" bIns="45720" rtlCol="0" anchor="t">
            <a:normAutofit fontScale="85000" lnSpcReduction="10000"/>
          </a:bodyPr>
          <a:lstStyle/>
          <a:p>
            <a:pPr marL="285750" indent="-285750" algn="just"/>
            <a:r>
              <a:rPr lang="en-CA" sz="2800" dirty="0"/>
              <a:t>A maternal death is devastating for families, and care providers. </a:t>
            </a:r>
          </a:p>
          <a:p>
            <a:pPr marL="285750" indent="-285750" algn="just"/>
            <a:r>
              <a:rPr lang="en-CA" sz="2800" dirty="0"/>
              <a:t>International efforts have been made to develop and to implement data collection, management, and surveillance systems that capture pregnancy-related information that can be assessed and used to improve health and system outcomes, with the ultimate goal of preventing maternal deaths. </a:t>
            </a:r>
            <a:endParaRPr lang="en-CA" sz="2800" dirty="0">
              <a:cs typeface="Calibri"/>
            </a:endParaRPr>
          </a:p>
          <a:p>
            <a:pPr marL="514350" lvl="1" algn="just">
              <a:buFont typeface="Arial" panose="020B0604020202020204" pitchFamily="34" charset="0"/>
              <a:buChar char="•"/>
            </a:pPr>
            <a:r>
              <a:rPr lang="en-CA" sz="2400" dirty="0"/>
              <a:t>USA (ERASE MM) </a:t>
            </a:r>
            <a:r>
              <a:rPr lang="en-US" u="sng" dirty="0">
                <a:hlinkClick r:id="rId2"/>
              </a:rPr>
              <a:t>www.cdc.gov/erasemm</a:t>
            </a:r>
            <a:endParaRPr lang="en-CA" sz="2400" dirty="0"/>
          </a:p>
          <a:p>
            <a:pPr marL="514350" lvl="1" algn="just">
              <a:buFont typeface="Arial" panose="020B0604020202020204" pitchFamily="34" charset="0"/>
              <a:buChar char="•"/>
            </a:pPr>
            <a:r>
              <a:rPr lang="en-CA" sz="2400" dirty="0"/>
              <a:t>UK (MBRRACE) </a:t>
            </a:r>
            <a:r>
              <a:rPr lang="en-US" u="sng" dirty="0">
                <a:hlinkClick r:id="rId3"/>
              </a:rPr>
              <a:t>www.npeu.ox.ac.uk/mbrrace-uk</a:t>
            </a:r>
            <a:endParaRPr lang="en-CA" sz="2400" dirty="0"/>
          </a:p>
          <a:p>
            <a:pPr marL="285750" indent="-285750" algn="just"/>
            <a:r>
              <a:rPr lang="en-CA" sz="2800" dirty="0"/>
              <a:t>Maternal mortality is the tip of the maternal health iceberg, representing severely ill women with the most devastating outcome. </a:t>
            </a:r>
          </a:p>
        </p:txBody>
      </p:sp>
      <p:sp>
        <p:nvSpPr>
          <p:cNvPr id="4" name="Flowchart: Process 3"/>
          <p:cNvSpPr/>
          <p:nvPr/>
        </p:nvSpPr>
        <p:spPr>
          <a:xfrm>
            <a:off x="0" y="6172200"/>
            <a:ext cx="9144000" cy="685800"/>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2169051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a:bodyPr>
          <a:lstStyle/>
          <a:p>
            <a:r>
              <a:rPr lang="en-CA" sz="3200" dirty="0">
                <a:solidFill>
                  <a:srgbClr val="E77C5B"/>
                </a:solidFill>
                <a:latin typeface="Calibri" pitchFamily="34" charset="0"/>
              </a:rPr>
              <a:t>Specific and Actionable Recommendations</a:t>
            </a:r>
          </a:p>
        </p:txBody>
      </p:sp>
      <p:graphicFrame>
        <p:nvGraphicFramePr>
          <p:cNvPr id="10" name="Table 9">
            <a:extLst>
              <a:ext uri="{FF2B5EF4-FFF2-40B4-BE49-F238E27FC236}">
                <a16:creationId xmlns:a16="http://schemas.microsoft.com/office/drawing/2014/main" id="{42B03F7B-B4C9-4D3E-B65E-DBDA6A3A0E74}"/>
              </a:ext>
            </a:extLst>
          </p:cNvPr>
          <p:cNvGraphicFramePr>
            <a:graphicFrameLocks noGrp="1"/>
          </p:cNvGraphicFramePr>
          <p:nvPr>
            <p:extLst>
              <p:ext uri="{D42A27DB-BD31-4B8C-83A1-F6EECF244321}">
                <p14:modId xmlns:p14="http://schemas.microsoft.com/office/powerpoint/2010/main" val="339407136"/>
              </p:ext>
            </p:extLst>
          </p:nvPr>
        </p:nvGraphicFramePr>
        <p:xfrm>
          <a:off x="838200" y="2179165"/>
          <a:ext cx="8131883" cy="2621435"/>
        </p:xfrm>
        <a:graphic>
          <a:graphicData uri="http://schemas.openxmlformats.org/drawingml/2006/table">
            <a:tbl>
              <a:tblPr firstRow="1" firstCol="1" bandRow="1">
                <a:tableStyleId>{5C22544A-7EE6-4342-B048-85BDC9FD1C3A}</a:tableStyleId>
              </a:tblPr>
              <a:tblGrid>
                <a:gridCol w="1869573">
                  <a:extLst>
                    <a:ext uri="{9D8B030D-6E8A-4147-A177-3AD203B41FA5}">
                      <a16:colId xmlns:a16="http://schemas.microsoft.com/office/drawing/2014/main" val="1723703368"/>
                    </a:ext>
                  </a:extLst>
                </a:gridCol>
                <a:gridCol w="1869573">
                  <a:extLst>
                    <a:ext uri="{9D8B030D-6E8A-4147-A177-3AD203B41FA5}">
                      <a16:colId xmlns:a16="http://schemas.microsoft.com/office/drawing/2014/main" val="2728359221"/>
                    </a:ext>
                  </a:extLst>
                </a:gridCol>
                <a:gridCol w="4392737">
                  <a:extLst>
                    <a:ext uri="{9D8B030D-6E8A-4147-A177-3AD203B41FA5}">
                      <a16:colId xmlns:a16="http://schemas.microsoft.com/office/drawing/2014/main" val="1357547874"/>
                    </a:ext>
                  </a:extLst>
                </a:gridCol>
              </a:tblGrid>
              <a:tr h="2621435">
                <a:tc>
                  <a:txBody>
                    <a:bodyPr/>
                    <a:lstStyle/>
                    <a:p>
                      <a:pPr marL="0" marR="0">
                        <a:lnSpc>
                          <a:spcPct val="107000"/>
                        </a:lnSpc>
                        <a:spcBef>
                          <a:spcPts val="0"/>
                        </a:spcBef>
                        <a:spcAft>
                          <a:spcPts val="0"/>
                        </a:spcAft>
                      </a:pPr>
                      <a:r>
                        <a:rPr lang="en-US" sz="1600" dirty="0">
                          <a:ln>
                            <a:noFill/>
                          </a:ln>
                          <a:solidFill>
                            <a:srgbClr val="5F5F5F"/>
                          </a:solidFill>
                          <a:effectLst/>
                        </a:rPr>
                        <a:t>WHO </a:t>
                      </a:r>
                      <a:r>
                        <a:rPr lang="en-US" sz="1600" b="0" dirty="0">
                          <a:ln>
                            <a:noFill/>
                          </a:ln>
                          <a:solidFill>
                            <a:srgbClr val="5F5F5F"/>
                          </a:solidFill>
                          <a:effectLst/>
                        </a:rPr>
                        <a:t>is the entity/agency who would have been/be responsible for the intervention?*</a:t>
                      </a:r>
                      <a:endParaRPr lang="en-US" sz="1600" b="0" dirty="0">
                        <a:ln>
                          <a:noFill/>
                        </a:ln>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dirty="0">
                          <a:ln>
                            <a:noFill/>
                          </a:ln>
                          <a:solidFill>
                            <a:srgbClr val="5F5F5F"/>
                          </a:solidFill>
                          <a:effectLst/>
                        </a:rPr>
                        <a:t>WHAT </a:t>
                      </a:r>
                      <a:r>
                        <a:rPr lang="en-US" sz="1600" b="0" dirty="0">
                          <a:ln>
                            <a:noFill/>
                          </a:ln>
                          <a:solidFill>
                            <a:srgbClr val="5F5F5F"/>
                          </a:solidFill>
                          <a:effectLst/>
                        </a:rPr>
                        <a:t>is the intervention and </a:t>
                      </a:r>
                      <a:r>
                        <a:rPr lang="en-US" sz="1600" dirty="0">
                          <a:ln>
                            <a:noFill/>
                          </a:ln>
                          <a:solidFill>
                            <a:srgbClr val="5F5F5F"/>
                          </a:solidFill>
                          <a:effectLst/>
                        </a:rPr>
                        <a:t>WHERE </a:t>
                      </a:r>
                      <a:r>
                        <a:rPr lang="en-US" sz="1600" b="0" dirty="0">
                          <a:ln>
                            <a:noFill/>
                          </a:ln>
                          <a:solidFill>
                            <a:srgbClr val="5F5F5F"/>
                          </a:solidFill>
                          <a:effectLst/>
                        </a:rPr>
                        <a:t>is the intervention point?*</a:t>
                      </a:r>
                    </a:p>
                    <a:p>
                      <a:pPr marL="342900" lvl="0" indent="-342900">
                        <a:buFont typeface="Courier New" panose="02070309020205020404" pitchFamily="49" charset="0"/>
                        <a:buChar char="o"/>
                      </a:pPr>
                      <a:r>
                        <a:rPr lang="en-US" sz="1600" b="0" dirty="0">
                          <a:ln>
                            <a:noFill/>
                          </a:ln>
                          <a:solidFill>
                            <a:srgbClr val="5F5F5F"/>
                          </a:solidFill>
                          <a:effectLst/>
                        </a:rPr>
                        <a:t>Patient/Family</a:t>
                      </a:r>
                    </a:p>
                    <a:p>
                      <a:pPr marL="342900" lvl="0" indent="-342900">
                        <a:buFont typeface="Courier New" panose="02070309020205020404" pitchFamily="49" charset="0"/>
                        <a:buChar char="o"/>
                      </a:pPr>
                      <a:r>
                        <a:rPr lang="en-US" sz="1600" b="0" dirty="0">
                          <a:ln>
                            <a:noFill/>
                          </a:ln>
                          <a:solidFill>
                            <a:srgbClr val="5F5F5F"/>
                          </a:solidFill>
                          <a:effectLst/>
                        </a:rPr>
                        <a:t>Provider</a:t>
                      </a:r>
                    </a:p>
                    <a:p>
                      <a:pPr marL="342900" lvl="0" indent="-342900">
                        <a:buFont typeface="Courier New" panose="02070309020205020404" pitchFamily="49" charset="0"/>
                        <a:buChar char="o"/>
                      </a:pPr>
                      <a:r>
                        <a:rPr lang="en-US" sz="1600" b="0" dirty="0">
                          <a:ln>
                            <a:noFill/>
                          </a:ln>
                          <a:solidFill>
                            <a:srgbClr val="5F5F5F"/>
                          </a:solidFill>
                          <a:effectLst/>
                        </a:rPr>
                        <a:t>Facility</a:t>
                      </a:r>
                    </a:p>
                    <a:p>
                      <a:pPr marL="342900" lvl="0" indent="-342900">
                        <a:buFont typeface="Courier New" panose="02070309020205020404" pitchFamily="49" charset="0"/>
                        <a:buChar char="o"/>
                      </a:pPr>
                      <a:r>
                        <a:rPr lang="en-US" sz="1600" b="0" dirty="0">
                          <a:ln>
                            <a:noFill/>
                          </a:ln>
                          <a:solidFill>
                            <a:srgbClr val="5F5F5F"/>
                          </a:solidFill>
                          <a:effectLst/>
                        </a:rPr>
                        <a:t>System</a:t>
                      </a:r>
                    </a:p>
                    <a:p>
                      <a:pPr marL="342900" lvl="0" indent="-342900">
                        <a:buFont typeface="Courier New" panose="02070309020205020404" pitchFamily="49" charset="0"/>
                        <a:buChar char="o"/>
                      </a:pPr>
                      <a:r>
                        <a:rPr lang="en-US" sz="1600" b="0" dirty="0">
                          <a:ln>
                            <a:noFill/>
                          </a:ln>
                          <a:solidFill>
                            <a:srgbClr val="5F5F5F"/>
                          </a:solidFill>
                          <a:effectLst/>
                        </a:rPr>
                        <a:t>Community</a:t>
                      </a:r>
                      <a:endParaRPr lang="en-US" sz="1600" b="0" dirty="0">
                        <a:ln>
                          <a:noFill/>
                        </a:ln>
                        <a:solidFill>
                          <a:srgbClr val="5F5F5F"/>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dirty="0">
                          <a:ln>
                            <a:noFill/>
                          </a:ln>
                          <a:solidFill>
                            <a:srgbClr val="5F5F5F"/>
                          </a:solidFill>
                          <a:effectLst/>
                        </a:rPr>
                        <a:t>WHEN </a:t>
                      </a:r>
                      <a:r>
                        <a:rPr lang="en-US" sz="1600" b="0" dirty="0">
                          <a:ln>
                            <a:noFill/>
                          </a:ln>
                          <a:solidFill>
                            <a:srgbClr val="5F5F5F"/>
                          </a:solidFill>
                          <a:effectLst/>
                        </a:rPr>
                        <a:t>is the proposed intervention point?</a:t>
                      </a:r>
                    </a:p>
                    <a:p>
                      <a:pPr marL="285750" lvl="0" indent="-285750">
                        <a:buClr>
                          <a:srgbClr val="5F5F5F"/>
                        </a:buClr>
                        <a:buSzPct val="100000"/>
                        <a:buFont typeface="Arial" panose="020B0604020202020204" pitchFamily="34" charset="0"/>
                        <a:buChar char="•"/>
                      </a:pPr>
                      <a:r>
                        <a:rPr lang="en-US" sz="1600" b="0" dirty="0">
                          <a:ln>
                            <a:noFill/>
                          </a:ln>
                          <a:solidFill>
                            <a:srgbClr val="5F5F5F"/>
                          </a:solidFill>
                          <a:effectLst/>
                        </a:rPr>
                        <a:t>Among women of reproductive age (“preconception”)</a:t>
                      </a:r>
                    </a:p>
                    <a:p>
                      <a:pPr marL="285750" lvl="0" indent="-285750">
                        <a:buClr>
                          <a:srgbClr val="5F5F5F"/>
                        </a:buClr>
                        <a:buSzPct val="100000"/>
                        <a:buFont typeface="Arial" panose="020B0604020202020204" pitchFamily="34" charset="0"/>
                        <a:buChar char="•"/>
                      </a:pPr>
                      <a:r>
                        <a:rPr lang="en-US" sz="1600" b="0" dirty="0">
                          <a:ln>
                            <a:noFill/>
                          </a:ln>
                          <a:solidFill>
                            <a:srgbClr val="5F5F5F"/>
                          </a:solidFill>
                          <a:effectLst/>
                        </a:rPr>
                        <a:t>In pregnancy and in the postpartum period</a:t>
                      </a:r>
                    </a:p>
                    <a:p>
                      <a:pPr marL="742950" lvl="1" indent="-285750">
                        <a:buFont typeface="Courier New" panose="02070309020205020404" pitchFamily="49" charset="0"/>
                        <a:buChar char="o"/>
                      </a:pPr>
                      <a:r>
                        <a:rPr lang="en-US" sz="1600" b="0" dirty="0">
                          <a:ln>
                            <a:noFill/>
                          </a:ln>
                          <a:solidFill>
                            <a:srgbClr val="5F5F5F"/>
                          </a:solidFill>
                          <a:effectLst/>
                        </a:rPr>
                        <a:t>Labor &amp; Delivery (L&amp;D)</a:t>
                      </a:r>
                    </a:p>
                    <a:p>
                      <a:pPr marL="742950" lvl="1" indent="-285750">
                        <a:buFont typeface="Courier New" panose="02070309020205020404" pitchFamily="49" charset="0"/>
                        <a:buChar char="o"/>
                      </a:pPr>
                      <a:r>
                        <a:rPr lang="en-US" sz="1600" b="0" dirty="0">
                          <a:ln>
                            <a:noFill/>
                          </a:ln>
                          <a:solidFill>
                            <a:srgbClr val="5F5F5F"/>
                          </a:solidFill>
                          <a:effectLst/>
                        </a:rPr>
                        <a:t>Prior to L&amp;D hospitalization discharge</a:t>
                      </a:r>
                    </a:p>
                    <a:p>
                      <a:pPr marL="742950" lvl="1" indent="-285750">
                        <a:buFont typeface="Courier New" panose="02070309020205020404" pitchFamily="49" charset="0"/>
                        <a:buChar char="o"/>
                      </a:pPr>
                      <a:r>
                        <a:rPr lang="en-US" sz="1600" b="0" dirty="0">
                          <a:ln>
                            <a:noFill/>
                          </a:ln>
                          <a:solidFill>
                            <a:srgbClr val="5F5F5F"/>
                          </a:solidFill>
                          <a:effectLst/>
                        </a:rPr>
                        <a:t>First 6 weeks postpartum</a:t>
                      </a:r>
                    </a:p>
                    <a:p>
                      <a:pPr marL="742950" lvl="1" indent="-285750">
                        <a:buFont typeface="Courier New" panose="02070309020205020404" pitchFamily="49" charset="0"/>
                        <a:buChar char="o"/>
                      </a:pPr>
                      <a:r>
                        <a:rPr lang="en-US" sz="1600" b="0" dirty="0">
                          <a:ln>
                            <a:noFill/>
                          </a:ln>
                          <a:solidFill>
                            <a:srgbClr val="5F5F5F"/>
                          </a:solidFill>
                          <a:effectLst/>
                        </a:rPr>
                        <a:t>42-365 days postpartum</a:t>
                      </a:r>
                      <a:endParaRPr lang="en-US" sz="1600" b="0" dirty="0">
                        <a:ln>
                          <a:noFill/>
                        </a:ln>
                        <a:solidFill>
                          <a:srgbClr val="5F5F5F"/>
                        </a:solidFill>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31529860"/>
                  </a:ext>
                </a:extLst>
              </a:tr>
            </a:tbl>
          </a:graphicData>
        </a:graphic>
      </p:graphicFrame>
      <p:sp>
        <p:nvSpPr>
          <p:cNvPr id="11" name="Text Placeholder 1">
            <a:extLst>
              <a:ext uri="{FF2B5EF4-FFF2-40B4-BE49-F238E27FC236}">
                <a16:creationId xmlns:a16="http://schemas.microsoft.com/office/drawing/2014/main" id="{273C423D-A3ED-48E6-AD3E-502BDD68BE43}"/>
              </a:ext>
            </a:extLst>
          </p:cNvPr>
          <p:cNvSpPr txBox="1">
            <a:spLocks/>
          </p:cNvSpPr>
          <p:nvPr/>
        </p:nvSpPr>
        <p:spPr>
          <a:xfrm>
            <a:off x="1249073" y="1082076"/>
            <a:ext cx="8497525" cy="2379560"/>
          </a:xfrm>
          <a:prstGeom prst="rect">
            <a:avLst/>
          </a:prstGeom>
        </p:spPr>
        <p:txBody>
          <a:bodyPr vert="horz" lIns="68580" tIns="34290" rIns="68580" bIns="34290" rtlCol="0">
            <a:normAutofit/>
          </a:bodyPr>
          <a:lstStyle>
            <a:lvl1pPr marL="457189" indent="-457189"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FCFBA"/>
              </a:buClr>
              <a:buNone/>
            </a:pPr>
            <a:r>
              <a:rPr lang="en-US" sz="2200" dirty="0">
                <a:solidFill>
                  <a:srgbClr val="535B68"/>
                </a:solidFill>
              </a:rPr>
              <a:t>	______ should _________     ________.</a:t>
            </a:r>
          </a:p>
          <a:p>
            <a:pPr marL="0" indent="0">
              <a:lnSpc>
                <a:spcPct val="100000"/>
              </a:lnSpc>
              <a:buClr>
                <a:srgbClr val="3FCFBA"/>
              </a:buClr>
              <a:buNone/>
            </a:pPr>
            <a:r>
              <a:rPr lang="en-US" sz="2200" dirty="0">
                <a:solidFill>
                  <a:srgbClr val="535B68"/>
                </a:solidFill>
              </a:rPr>
              <a:t>	(who?)	             (do what?)       (when?) </a:t>
            </a:r>
          </a:p>
        </p:txBody>
      </p:sp>
      <p:sp>
        <p:nvSpPr>
          <p:cNvPr id="12" name="Rectangle 11">
            <a:extLst>
              <a:ext uri="{FF2B5EF4-FFF2-40B4-BE49-F238E27FC236}">
                <a16:creationId xmlns:a16="http://schemas.microsoft.com/office/drawing/2014/main" id="{76D27E39-1C15-4D72-A477-C3C634A45865}"/>
              </a:ext>
            </a:extLst>
          </p:cNvPr>
          <p:cNvSpPr/>
          <p:nvPr/>
        </p:nvSpPr>
        <p:spPr>
          <a:xfrm>
            <a:off x="1250823" y="988786"/>
            <a:ext cx="6600237" cy="1091821"/>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35F3D17-7C42-4F4A-AC84-D9A9A7122C96}"/>
              </a:ext>
            </a:extLst>
          </p:cNvPr>
          <p:cNvSpPr/>
          <p:nvPr/>
        </p:nvSpPr>
        <p:spPr>
          <a:xfrm>
            <a:off x="152401" y="5513891"/>
            <a:ext cx="8991599" cy="355803"/>
          </a:xfrm>
          <a:prstGeom prst="rect">
            <a:avLst/>
          </a:prstGeom>
        </p:spPr>
        <p:txBody>
          <a:bodyPr wrap="square">
            <a:spAutoFit/>
          </a:bodyPr>
          <a:lstStyle/>
          <a:p>
            <a:pPr marL="388610">
              <a:lnSpc>
                <a:spcPct val="107000"/>
              </a:lnSpc>
              <a:spcAft>
                <a:spcPts val="800"/>
              </a:spcAft>
            </a:pPr>
            <a:r>
              <a:rPr lang="en-US" sz="1600" dirty="0">
                <a:solidFill>
                  <a:srgbClr val="5F5F5F"/>
                </a:solidFill>
                <a:latin typeface="Calibri" panose="020F0502020204030204" pitchFamily="34" charset="0"/>
                <a:ea typeface="Calibri" panose="020F0502020204030204" pitchFamily="34" charset="0"/>
                <a:cs typeface="Times New Roman" panose="02020603050405020304" pitchFamily="18" charset="0"/>
              </a:rPr>
              <a:t>*Enter recommendation at the relevant level (Patient/Family, Provider, Facility, System, Community).</a:t>
            </a:r>
          </a:p>
        </p:txBody>
      </p:sp>
      <p:sp>
        <p:nvSpPr>
          <p:cNvPr id="8" name="Flowchart: Process 7"/>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9" name="Rectangle 8"/>
          <p:cNvSpPr/>
          <p:nvPr/>
        </p:nvSpPr>
        <p:spPr>
          <a:xfrm>
            <a:off x="381000" y="6324600"/>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3345946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F644-FF70-5540-9DDA-E22D9145ACE6}"/>
              </a:ext>
            </a:extLst>
          </p:cNvPr>
          <p:cNvSpPr>
            <a:spLocks noGrp="1"/>
          </p:cNvSpPr>
          <p:nvPr>
            <p:ph type="title"/>
          </p:nvPr>
        </p:nvSpPr>
        <p:spPr>
          <a:xfrm>
            <a:off x="457200" y="274638"/>
            <a:ext cx="8229600" cy="868362"/>
          </a:xfrm>
        </p:spPr>
        <p:txBody>
          <a:bodyPr>
            <a:normAutofit/>
          </a:bodyPr>
          <a:lstStyle/>
          <a:p>
            <a:r>
              <a:rPr lang="en-US" sz="3600" dirty="0">
                <a:solidFill>
                  <a:srgbClr val="E77C5B"/>
                </a:solidFill>
                <a:latin typeface="Calibri" pitchFamily="34" charset="0"/>
              </a:rPr>
              <a:t>Conclusions</a:t>
            </a:r>
          </a:p>
        </p:txBody>
      </p:sp>
      <p:sp>
        <p:nvSpPr>
          <p:cNvPr id="3" name="Text Placeholder 2">
            <a:extLst>
              <a:ext uri="{FF2B5EF4-FFF2-40B4-BE49-F238E27FC236}">
                <a16:creationId xmlns:a16="http://schemas.microsoft.com/office/drawing/2014/main" id="{2487F140-1468-8042-8AFE-CD321663DC34}"/>
              </a:ext>
            </a:extLst>
          </p:cNvPr>
          <p:cNvSpPr>
            <a:spLocks noGrp="1"/>
          </p:cNvSpPr>
          <p:nvPr>
            <p:ph idx="1"/>
          </p:nvPr>
        </p:nvSpPr>
        <p:spPr>
          <a:xfrm>
            <a:off x="457200" y="1371600"/>
            <a:ext cx="8229600" cy="4525963"/>
          </a:xfrm>
        </p:spPr>
        <p:txBody>
          <a:bodyPr vert="horz" lIns="91440" tIns="45720" rIns="91440" bIns="45720" rtlCol="0" anchor="t">
            <a:normAutofit/>
          </a:bodyPr>
          <a:lstStyle/>
          <a:p>
            <a:pPr marL="285750" indent="-285750"/>
            <a:r>
              <a:rPr lang="en-CA" sz="2000" dirty="0"/>
              <a:t>Canada </a:t>
            </a:r>
            <a:r>
              <a:rPr lang="en-CA" sz="2000" i="1" dirty="0"/>
              <a:t>urgently </a:t>
            </a:r>
            <a:r>
              <a:rPr lang="en-CA" sz="2000" dirty="0"/>
              <a:t>requires a Confidential Enquiry system into maternal deaths</a:t>
            </a:r>
            <a:endParaRPr lang="en-CA" sz="2000" dirty="0">
              <a:cs typeface="Calibri"/>
            </a:endParaRPr>
          </a:p>
          <a:p>
            <a:pPr marL="285750" indent="-285750"/>
            <a:r>
              <a:rPr lang="en-CA" sz="2000" dirty="0"/>
              <a:t>MMRC is the foundation of a successful system</a:t>
            </a:r>
            <a:endParaRPr lang="en-CA" sz="2000" dirty="0">
              <a:cs typeface="Calibri"/>
            </a:endParaRPr>
          </a:p>
          <a:p>
            <a:pPr marL="285750" indent="-285750"/>
            <a:r>
              <a:rPr lang="en-CA" sz="2000" dirty="0"/>
              <a:t>Canadian experts must work together with governments, provinces, and territories to determine key indicators, measurement, and meaningful data analysis strategies</a:t>
            </a:r>
            <a:endParaRPr lang="en-CA" sz="2000" dirty="0">
              <a:cs typeface="Calibri"/>
            </a:endParaRPr>
          </a:p>
          <a:p>
            <a:pPr marL="285750" indent="-285750"/>
            <a:r>
              <a:rPr lang="en-CA" sz="2000" dirty="0"/>
              <a:t>These data and their comparisons will form the foundation of evidence to guide programs, policies, priorities, and interventions that will ultimately improve the health of mothers and babies</a:t>
            </a:r>
            <a:endParaRPr lang="en-CA" sz="2000" dirty="0">
              <a:cs typeface="Calibri"/>
            </a:endParaRPr>
          </a:p>
          <a:p>
            <a:pPr algn="just"/>
            <a:endParaRPr lang="en-US" sz="2000" dirty="0"/>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Rectangle 4"/>
          <p:cNvSpPr/>
          <p:nvPr/>
        </p:nvSpPr>
        <p:spPr>
          <a:xfrm>
            <a:off x="457200" y="63569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231419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E77C5B"/>
                </a:solidFill>
              </a:rPr>
              <a:t>TOGETHER We Can Prevent Maternal Deaths</a:t>
            </a:r>
          </a:p>
        </p:txBody>
      </p:sp>
      <p:sp>
        <p:nvSpPr>
          <p:cNvPr id="2" name="Content Placeholder 1">
            <a:extLst>
              <a:ext uri="{FF2B5EF4-FFF2-40B4-BE49-F238E27FC236}">
                <a16:creationId xmlns:a16="http://schemas.microsoft.com/office/drawing/2014/main" id="{F0CF776F-E46B-E449-A62F-F35FE986F68B}"/>
              </a:ext>
            </a:extLst>
          </p:cNvPr>
          <p:cNvSpPr>
            <a:spLocks noGrp="1"/>
          </p:cNvSpPr>
          <p:nvPr>
            <p:ph idx="1"/>
          </p:nvPr>
        </p:nvSpPr>
        <p:spPr/>
        <p:txBody>
          <a:bodyPr/>
          <a:lstStyle/>
          <a:p>
            <a:endParaRPr lang="en-US"/>
          </a:p>
        </p:txBody>
      </p:sp>
      <p:pic>
        <p:nvPicPr>
          <p:cNvPr id="6" name="Picture 5" descr="M&amp;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689" y="1754304"/>
            <a:ext cx="3082986" cy="2044154"/>
          </a:xfrm>
          <a:prstGeom prst="rect">
            <a:avLst/>
          </a:prstGeom>
        </p:spPr>
      </p:pic>
      <p:pic>
        <p:nvPicPr>
          <p:cNvPr id="7" name="Picture 6" descr="image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675" y="1754304"/>
            <a:ext cx="2336176" cy="2044154"/>
          </a:xfrm>
          <a:prstGeom prst="rect">
            <a:avLst/>
          </a:prstGeom>
        </p:spPr>
      </p:pic>
      <p:pic>
        <p:nvPicPr>
          <p:cNvPr id="8" name="Picture 7" descr="images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73" y="1754304"/>
            <a:ext cx="3071817" cy="2044154"/>
          </a:xfrm>
          <a:prstGeom prst="rect">
            <a:avLst/>
          </a:prstGeom>
        </p:spPr>
      </p:pic>
      <p:pic>
        <p:nvPicPr>
          <p:cNvPr id="9" name="Picture 8" descr="mom-and-baby(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6097" y="3798458"/>
            <a:ext cx="3317941" cy="2211960"/>
          </a:xfrm>
          <a:prstGeom prst="rect">
            <a:avLst/>
          </a:prstGeom>
        </p:spPr>
      </p:pic>
      <p:pic>
        <p:nvPicPr>
          <p:cNvPr id="10" name="Picture 9" descr="Screen Shot 2019-09-30 at 3.46.2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742" y="3798458"/>
            <a:ext cx="2717545" cy="2202292"/>
          </a:xfrm>
          <a:prstGeom prst="rect">
            <a:avLst/>
          </a:prstGeom>
        </p:spPr>
      </p:pic>
      <p:sp>
        <p:nvSpPr>
          <p:cNvPr id="11" name="Flowchart: Process 10"/>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3" name="Rectangle 2"/>
          <p:cNvSpPr/>
          <p:nvPr/>
        </p:nvSpPr>
        <p:spPr>
          <a:xfrm>
            <a:off x="457200" y="6312038"/>
            <a:ext cx="975395" cy="369332"/>
          </a:xfrm>
          <a:prstGeom prst="rect">
            <a:avLst/>
          </a:prstGeom>
        </p:spPr>
        <p:txBody>
          <a:bodyPr wrap="none">
            <a:spAutoFit/>
          </a:bodyPr>
          <a:lstStyle/>
          <a:p>
            <a:r>
              <a:rPr lang="en-CA" b="1" dirty="0">
                <a:solidFill>
                  <a:schemeClr val="bg1"/>
                </a:solidFill>
              </a:rPr>
              <a:t>sogc.org</a:t>
            </a:r>
          </a:p>
        </p:txBody>
      </p:sp>
    </p:spTree>
    <p:extLst>
      <p:ext uri="{BB962C8B-B14F-4D97-AF65-F5344CB8AC3E}">
        <p14:creationId xmlns:p14="http://schemas.microsoft.com/office/powerpoint/2010/main" val="1663579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2667000"/>
            <a:ext cx="7772400" cy="2060575"/>
          </a:xfrm>
        </p:spPr>
        <p:txBody>
          <a:bodyPr/>
          <a:lstStyle/>
          <a:p>
            <a:r>
              <a:rPr lang="en-CA" dirty="0">
                <a:solidFill>
                  <a:schemeClr val="tx1"/>
                </a:solidFill>
              </a:rPr>
              <a:t>Questions??</a:t>
            </a:r>
          </a:p>
        </p:txBody>
      </p:sp>
      <p:pic>
        <p:nvPicPr>
          <p:cNvPr id="3" name="Picture 2"/>
          <p:cNvPicPr>
            <a:picLocks noChangeAspect="1"/>
          </p:cNvPicPr>
          <p:nvPr/>
        </p:nvPicPr>
        <p:blipFill>
          <a:blip r:embed="rId2"/>
          <a:stretch>
            <a:fillRect/>
          </a:stretch>
        </p:blipFill>
        <p:spPr>
          <a:xfrm>
            <a:off x="6626" y="-218484"/>
            <a:ext cx="9137374" cy="2348909"/>
          </a:xfrm>
          <a:prstGeom prst="rect">
            <a:avLst/>
          </a:prstGeom>
        </p:spPr>
      </p:pic>
    </p:spTree>
    <p:extLst>
      <p:ext uri="{BB962C8B-B14F-4D97-AF65-F5344CB8AC3E}">
        <p14:creationId xmlns:p14="http://schemas.microsoft.com/office/powerpoint/2010/main" val="360789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dirty="0" err="1">
                <a:solidFill>
                  <a:srgbClr val="E77C5B"/>
                </a:solidFill>
              </a:rPr>
              <a:t>Maternal</a:t>
            </a:r>
            <a:r>
              <a:rPr lang="fr-CA" dirty="0">
                <a:solidFill>
                  <a:srgbClr val="E77C5B"/>
                </a:solidFill>
              </a:rPr>
              <a:t> </a:t>
            </a:r>
            <a:r>
              <a:rPr lang="fr-CA" dirty="0" err="1">
                <a:solidFill>
                  <a:srgbClr val="E77C5B"/>
                </a:solidFill>
              </a:rPr>
              <a:t>Mortality</a:t>
            </a:r>
            <a:r>
              <a:rPr lang="fr-CA" dirty="0">
                <a:solidFill>
                  <a:srgbClr val="E77C5B"/>
                </a:solidFill>
              </a:rPr>
              <a:t> per 100,000 live </a:t>
            </a:r>
            <a:r>
              <a:rPr lang="fr-CA" dirty="0" err="1">
                <a:solidFill>
                  <a:srgbClr val="E77C5B"/>
                </a:solidFill>
              </a:rPr>
              <a:t>births</a:t>
            </a:r>
            <a:endParaRPr lang="fr-CA" dirty="0">
              <a:solidFill>
                <a:srgbClr val="E77C5B"/>
              </a:solidFill>
            </a:endParaRPr>
          </a:p>
        </p:txBody>
      </p:sp>
      <p:pic>
        <p:nvPicPr>
          <p:cNvPr id="3" name="Picture 2"/>
          <p:cNvPicPr>
            <a:picLocks noChangeAspect="1"/>
          </p:cNvPicPr>
          <p:nvPr/>
        </p:nvPicPr>
        <p:blipFill>
          <a:blip r:embed="rId2"/>
          <a:stretch>
            <a:fillRect/>
          </a:stretch>
        </p:blipFill>
        <p:spPr>
          <a:xfrm>
            <a:off x="457200" y="1828800"/>
            <a:ext cx="8152849" cy="3898763"/>
          </a:xfrm>
          <a:prstGeom prst="rect">
            <a:avLst/>
          </a:prstGeom>
        </p:spPr>
      </p:pic>
      <p:sp>
        <p:nvSpPr>
          <p:cNvPr id="4" name="Flowchart: Process 3"/>
          <p:cNvSpPr/>
          <p:nvPr/>
        </p:nvSpPr>
        <p:spPr>
          <a:xfrm>
            <a:off x="0" y="6172200"/>
            <a:ext cx="9144000" cy="685800"/>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6" name="TextBox 5"/>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5196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62200" y="1714389"/>
            <a:ext cx="4644360" cy="3962400"/>
          </a:xfrm>
          <a:prstGeom prst="rect">
            <a:avLst/>
          </a:prstGeom>
        </p:spPr>
      </p:pic>
      <p:cxnSp>
        <p:nvCxnSpPr>
          <p:cNvPr id="13" name="Straight Arrow Connector 12"/>
          <p:cNvCxnSpPr/>
          <p:nvPr/>
        </p:nvCxnSpPr>
        <p:spPr>
          <a:xfrm>
            <a:off x="2843117" y="3606663"/>
            <a:ext cx="95547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2A9D503A-8890-4EC7-B4D7-AE19E67A3C3A}"/>
              </a:ext>
            </a:extLst>
          </p:cNvPr>
          <p:cNvSpPr/>
          <p:nvPr/>
        </p:nvSpPr>
        <p:spPr>
          <a:xfrm>
            <a:off x="3206663" y="894567"/>
            <a:ext cx="5756752" cy="77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0" dirty="0">
                <a:solidFill>
                  <a:srgbClr val="E77C5B"/>
                </a:solidFill>
              </a:rPr>
              <a:t>Maternal Mortality in </a:t>
            </a:r>
            <a:br>
              <a:rPr lang="en-US" b="0" dirty="0">
                <a:solidFill>
                  <a:srgbClr val="E77C5B"/>
                </a:solidFill>
              </a:rPr>
            </a:br>
            <a:r>
              <a:rPr lang="en-US" b="0" dirty="0">
                <a:solidFill>
                  <a:srgbClr val="E77C5B"/>
                </a:solidFill>
              </a:rPr>
              <a:t>High income Countries</a:t>
            </a:r>
          </a:p>
        </p:txBody>
      </p:sp>
      <p:sp>
        <p:nvSpPr>
          <p:cNvPr id="6" name="Flowchart: Process 5"/>
          <p:cNvSpPr/>
          <p:nvPr/>
        </p:nvSpPr>
        <p:spPr>
          <a:xfrm>
            <a:off x="0" y="6172200"/>
            <a:ext cx="9144000" cy="712304"/>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7" name="TextBox 6"/>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152060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7F86B-CED2-3A47-98A9-D57347612B2C}"/>
              </a:ext>
            </a:extLst>
          </p:cNvPr>
          <p:cNvSpPr>
            <a:spLocks noGrp="1"/>
          </p:cNvSpPr>
          <p:nvPr>
            <p:ph type="subTitle" idx="1"/>
          </p:nvPr>
        </p:nvSpPr>
        <p:spPr>
          <a:xfrm>
            <a:off x="685801" y="3429000"/>
            <a:ext cx="7772400" cy="1219200"/>
          </a:xfrm>
        </p:spPr>
        <p:txBody>
          <a:bodyPr>
            <a:normAutofit/>
          </a:bodyPr>
          <a:lstStyle/>
          <a:p>
            <a:pPr marL="0" indent="0" algn="ctr">
              <a:buNone/>
            </a:pPr>
            <a:r>
              <a:rPr lang="en-CA" sz="2800" i="1" dirty="0">
                <a:solidFill>
                  <a:schemeClr val="tx1"/>
                </a:solidFill>
              </a:rPr>
              <a:t>There is absolute consensus that the upper limit for a preventable maternal death is </a:t>
            </a:r>
            <a:r>
              <a:rPr lang="en-CA" sz="2800" i="1" dirty="0" smtClean="0">
                <a:solidFill>
                  <a:schemeClr val="tx1"/>
                </a:solidFill>
              </a:rPr>
              <a:t>zero.</a:t>
            </a:r>
            <a:endParaRPr lang="en-CA" sz="2800" i="1" dirty="0">
              <a:solidFill>
                <a:schemeClr val="tx1"/>
              </a:solidFill>
            </a:endParaRPr>
          </a:p>
          <a:p>
            <a:pPr algn="ctr"/>
            <a:endParaRPr lang="en-CA" sz="2800" i="1" dirty="0">
              <a:solidFill>
                <a:schemeClr val="tx1"/>
              </a:solidFill>
            </a:endParaRPr>
          </a:p>
          <a:p>
            <a:pPr algn="ctr"/>
            <a:endParaRPr lang="en-US" sz="2800" i="1" dirty="0">
              <a:solidFill>
                <a:schemeClr val="tx1"/>
              </a:solidFill>
            </a:endParaRPr>
          </a:p>
        </p:txBody>
      </p:sp>
      <p:pic>
        <p:nvPicPr>
          <p:cNvPr id="4" name="Picture 3"/>
          <p:cNvPicPr>
            <a:picLocks noChangeAspect="1"/>
          </p:cNvPicPr>
          <p:nvPr/>
        </p:nvPicPr>
        <p:blipFill>
          <a:blip r:embed="rId2"/>
          <a:stretch>
            <a:fillRect/>
          </a:stretch>
        </p:blipFill>
        <p:spPr>
          <a:xfrm>
            <a:off x="1" y="-32231"/>
            <a:ext cx="9144000" cy="2348909"/>
          </a:xfrm>
          <a:prstGeom prst="rect">
            <a:avLst/>
          </a:prstGeom>
        </p:spPr>
      </p:pic>
    </p:spTree>
    <p:extLst>
      <p:ext uri="{BB962C8B-B14F-4D97-AF65-F5344CB8AC3E}">
        <p14:creationId xmlns:p14="http://schemas.microsoft.com/office/powerpoint/2010/main" val="375103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88B5-7E1F-4645-A621-16ED07F5E196}"/>
              </a:ext>
            </a:extLst>
          </p:cNvPr>
          <p:cNvSpPr>
            <a:spLocks noGrp="1"/>
          </p:cNvSpPr>
          <p:nvPr>
            <p:ph type="title"/>
          </p:nvPr>
        </p:nvSpPr>
        <p:spPr>
          <a:xfrm>
            <a:off x="457200" y="0"/>
            <a:ext cx="8229600" cy="1143000"/>
          </a:xfrm>
        </p:spPr>
        <p:txBody>
          <a:bodyPr/>
          <a:lstStyle/>
          <a:p>
            <a:r>
              <a:rPr lang="en-US" dirty="0">
                <a:solidFill>
                  <a:srgbClr val="E77C5B"/>
                </a:solidFill>
              </a:rPr>
              <a:t>More Maternal Mortality Facts</a:t>
            </a:r>
          </a:p>
        </p:txBody>
      </p:sp>
      <p:sp>
        <p:nvSpPr>
          <p:cNvPr id="3" name="Rectangle 2">
            <a:extLst>
              <a:ext uri="{FF2B5EF4-FFF2-40B4-BE49-F238E27FC236}">
                <a16:creationId xmlns:a16="http://schemas.microsoft.com/office/drawing/2014/main" id="{3031F053-CA93-4746-9A06-4A6CBE9A8F07}"/>
              </a:ext>
            </a:extLst>
          </p:cNvPr>
          <p:cNvSpPr/>
          <p:nvPr/>
        </p:nvSpPr>
        <p:spPr>
          <a:xfrm>
            <a:off x="304800" y="1143000"/>
            <a:ext cx="8686800" cy="4832092"/>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n-CA" sz="2800" dirty="0">
                <a:latin typeface="AdvTT378de93d"/>
              </a:rPr>
              <a:t>US data show that &gt; 60% of maternal deaths were preventable.</a:t>
            </a:r>
            <a:r>
              <a:rPr lang="en-CA" sz="1600" dirty="0">
                <a:solidFill>
                  <a:srgbClr val="007FAA"/>
                </a:solidFill>
                <a:latin typeface="AdvTT378de93d"/>
              </a:rPr>
              <a:t>  </a:t>
            </a:r>
          </a:p>
          <a:p>
            <a:pPr marL="742950" lvl="1" indent="-285750" algn="just">
              <a:buFont typeface="Arial" panose="020B0604020202020204" pitchFamily="34" charset="0"/>
              <a:buChar char="•"/>
            </a:pPr>
            <a:r>
              <a:rPr lang="en-CA" sz="2800" dirty="0">
                <a:latin typeface="AdvTT378de93d"/>
              </a:rPr>
              <a:t>Is the same is true for Canada….?????</a:t>
            </a:r>
          </a:p>
          <a:p>
            <a:pPr marL="285750" indent="-285750" algn="just">
              <a:buFont typeface="Arial" panose="020B0604020202020204" pitchFamily="34" charset="0"/>
              <a:buChar char="•"/>
            </a:pPr>
            <a:r>
              <a:rPr lang="en-CA" sz="2800" dirty="0"/>
              <a:t>There is a dose-response relationship between the probability that a woman will die during childbirth (or 42 days following the end of a pregnancy) and the number of risk factors and/or comorbidities that are present. </a:t>
            </a:r>
          </a:p>
          <a:p>
            <a:pPr marL="285750" indent="-285750" algn="just">
              <a:buFont typeface="Arial" panose="020B0604020202020204" pitchFamily="34" charset="0"/>
              <a:buChar char="•"/>
            </a:pPr>
            <a:r>
              <a:rPr lang="en-CA" sz="2800" dirty="0"/>
              <a:t>A number of studies have shown that substance use and mental health issues also contribute significantly to maternal deaths in Canada, in the USA and in the UK.</a:t>
            </a:r>
          </a:p>
          <a:p>
            <a:pPr algn="just"/>
            <a:endParaRPr lang="en-CA" sz="2800" dirty="0"/>
          </a:p>
        </p:txBody>
      </p:sp>
      <p:sp>
        <p:nvSpPr>
          <p:cNvPr id="4" name="Flowchart: Process 3"/>
          <p:cNvSpPr/>
          <p:nvPr/>
        </p:nvSpPr>
        <p:spPr>
          <a:xfrm>
            <a:off x="0" y="6172200"/>
            <a:ext cx="9144000" cy="738809"/>
          </a:xfrm>
          <a:prstGeom prst="flowChartProcess">
            <a:avLst/>
          </a:prstGeom>
          <a:solidFill>
            <a:srgbClr val="E77C5B"/>
          </a:solidFill>
          <a:ln>
            <a:solidFill>
              <a:srgbClr val="E77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C977E"/>
              </a:solidFill>
            </a:endParaRPr>
          </a:p>
        </p:txBody>
      </p:sp>
      <p:sp>
        <p:nvSpPr>
          <p:cNvPr id="5" name="TextBox 4"/>
          <p:cNvSpPr txBox="1"/>
          <p:nvPr/>
        </p:nvSpPr>
        <p:spPr>
          <a:xfrm>
            <a:off x="457200" y="6333332"/>
            <a:ext cx="1219200" cy="369332"/>
          </a:xfrm>
          <a:prstGeom prst="rect">
            <a:avLst/>
          </a:prstGeom>
          <a:noFill/>
        </p:spPr>
        <p:txBody>
          <a:bodyPr wrap="square" rtlCol="0">
            <a:spAutoFit/>
          </a:bodyPr>
          <a:lstStyle/>
          <a:p>
            <a:r>
              <a:rPr lang="en-CA" b="1" dirty="0">
                <a:solidFill>
                  <a:schemeClr val="bg1"/>
                </a:solidFill>
              </a:rPr>
              <a:t>s</a:t>
            </a:r>
            <a:r>
              <a:rPr lang="en-CA" b="1" dirty="0" smtClean="0">
                <a:solidFill>
                  <a:schemeClr val="bg1"/>
                </a:solidFill>
              </a:rPr>
              <a:t>ogc.org</a:t>
            </a:r>
            <a:endParaRPr lang="en-CA" b="1" dirty="0">
              <a:solidFill>
                <a:schemeClr val="bg1"/>
              </a:solidFill>
            </a:endParaRPr>
          </a:p>
        </p:txBody>
      </p:sp>
    </p:spTree>
    <p:extLst>
      <p:ext uri="{BB962C8B-B14F-4D97-AF65-F5344CB8AC3E}">
        <p14:creationId xmlns:p14="http://schemas.microsoft.com/office/powerpoint/2010/main" val="425549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77C5B"/>
                </a:solidFill>
              </a:rPr>
              <a:t>Maternal Mortality in Canada: A Preventable Tragedy?</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32" y="2176689"/>
            <a:ext cx="2873467" cy="2873467"/>
          </a:xfrm>
          <a:prstGeom prst="rect">
            <a:avLst/>
          </a:prstGeom>
        </p:spPr>
      </p:pic>
      <p:pic>
        <p:nvPicPr>
          <p:cNvPr id="3" name="Picture 2" descr="s3_V0017000_V00172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35" y="2176689"/>
            <a:ext cx="3562955" cy="2873467"/>
          </a:xfrm>
          <a:prstGeom prst="rect">
            <a:avLst/>
          </a:prstGeom>
        </p:spPr>
      </p:pic>
    </p:spTree>
    <p:extLst>
      <p:ext uri="{BB962C8B-B14F-4D97-AF65-F5344CB8AC3E}">
        <p14:creationId xmlns:p14="http://schemas.microsoft.com/office/powerpoint/2010/main" val="1042778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D6B39B05BFF14EA9D484EC978BF7C8" ma:contentTypeVersion="16" ma:contentTypeDescription="Create a new document." ma:contentTypeScope="" ma:versionID="f5d1992613743e46a71bbd7425bf5d76">
  <xsd:schema xmlns:xsd="http://www.w3.org/2001/XMLSchema" xmlns:xs="http://www.w3.org/2001/XMLSchema" xmlns:p="http://schemas.microsoft.com/office/2006/metadata/properties" xmlns:ns2="b7eb1115-2c21-439f-b572-bf4cba829ed1" xmlns:ns3="cb819381-7512-4902-bce6-2c05578543d1" targetNamespace="http://schemas.microsoft.com/office/2006/metadata/properties" ma:root="true" ma:fieldsID="8e32b364307d26c0c61b87b21031510e" ns2:_="" ns3:_="">
    <xsd:import namespace="b7eb1115-2c21-439f-b572-bf4cba829ed1"/>
    <xsd:import namespace="cb819381-7512-4902-bce6-2c05578543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b1115-2c21-439f-b572-bf4cba829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b941f-eb0b-48d1-88a8-36d6fae4a6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819381-7512-4902-bce6-2c05578543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669d5c-fcdb-4c79-8b7e-d39c68e3b0a3}" ma:internalName="TaxCatchAll" ma:showField="CatchAllData" ma:web="cb819381-7512-4902-bce6-2c05578543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eb1115-2c21-439f-b572-bf4cba829ed1">
      <Terms xmlns="http://schemas.microsoft.com/office/infopath/2007/PartnerControls"/>
    </lcf76f155ced4ddcb4097134ff3c332f>
    <TaxCatchAll xmlns="cb819381-7512-4902-bce6-2c05578543d1" xsi:nil="true"/>
  </documentManagement>
</p:properties>
</file>

<file path=customXml/itemProps1.xml><?xml version="1.0" encoding="utf-8"?>
<ds:datastoreItem xmlns:ds="http://schemas.openxmlformats.org/officeDocument/2006/customXml" ds:itemID="{136F7A61-1433-4BF6-90AC-16968DFF04CB}">
  <ds:schemaRefs>
    <ds:schemaRef ds:uri="http://schemas.microsoft.com/sharepoint/v3/contenttype/forms"/>
  </ds:schemaRefs>
</ds:datastoreItem>
</file>

<file path=customXml/itemProps2.xml><?xml version="1.0" encoding="utf-8"?>
<ds:datastoreItem xmlns:ds="http://schemas.openxmlformats.org/officeDocument/2006/customXml" ds:itemID="{F619451E-4B10-4624-BA03-36E38F4CA959}"/>
</file>

<file path=customXml/itemProps3.xml><?xml version="1.0" encoding="utf-8"?>
<ds:datastoreItem xmlns:ds="http://schemas.openxmlformats.org/officeDocument/2006/customXml" ds:itemID="{6743588E-9D70-4EFF-9553-4386B9719C69}">
  <ds:schemaRefs>
    <ds:schemaRef ds:uri="http://www.w3.org/XML/1998/namespace"/>
    <ds:schemaRef ds:uri="http://schemas.openxmlformats.org/package/2006/metadata/core-properties"/>
    <ds:schemaRef ds:uri="http://purl.org/dc/elements/1.1/"/>
    <ds:schemaRef ds:uri="http://purl.org/dc/terms/"/>
    <ds:schemaRef ds:uri="55a562dc-2af0-49dd-ae9c-ea6ee9344f2f"/>
    <ds:schemaRef ds:uri="http://schemas.microsoft.com/office/infopath/2007/PartnerControls"/>
    <ds:schemaRef ds:uri="http://schemas.microsoft.com/office/2006/documentManagement/types"/>
    <ds:schemaRef ds:uri="f2c473be-c475-438a-9ac4-ff19526c328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12783</TotalTime>
  <Words>4697</Words>
  <Application>Microsoft Office PowerPoint</Application>
  <PresentationFormat>On-screen Show (4:3)</PresentationFormat>
  <Paragraphs>584</Paragraphs>
  <Slides>43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AdvTT378de93d</vt:lpstr>
      <vt:lpstr>Arial</vt:lpstr>
      <vt:lpstr>Calibri</vt:lpstr>
      <vt:lpstr>Courier New</vt:lpstr>
      <vt:lpstr>Georgia</vt:lpstr>
      <vt:lpstr>Mangal</vt:lpstr>
      <vt:lpstr>Times New Roman</vt:lpstr>
      <vt:lpstr>Wingdings</vt:lpstr>
      <vt:lpstr>Work Sans Light</vt:lpstr>
      <vt:lpstr>Office Theme</vt:lpstr>
      <vt:lpstr>Maternal Mortality Review Committee Member Orientation</vt:lpstr>
      <vt:lpstr>Objectives</vt:lpstr>
      <vt:lpstr>Definitions</vt:lpstr>
      <vt:lpstr>Background</vt:lpstr>
      <vt:lpstr>Maternal Mortality per 100,000 live births</vt:lpstr>
      <vt:lpstr>Maternal Mortality in  High income Countries</vt:lpstr>
      <vt:lpstr>PowerPoint Presentation</vt:lpstr>
      <vt:lpstr>More Maternal Mortality Facts</vt:lpstr>
      <vt:lpstr>Maternal Mortality in Canada: A Preventable Tragedy?</vt:lpstr>
      <vt:lpstr>The UK Mothers and Babies: Reducing Risk through Audits and Confidential Enquiries across the UK </vt:lpstr>
      <vt:lpstr>Maternal Mortality in Canada……????</vt:lpstr>
      <vt:lpstr>Let the Data do the Talking</vt:lpstr>
      <vt:lpstr>MMR in Canada: Statistics Canada vs WHO Adjusted Rates</vt:lpstr>
      <vt:lpstr>Maternal Deaths in Canada 2017-2018 (Statistics Canada)</vt:lpstr>
      <vt:lpstr>Pregnancy-Related Mortality Rate in Canada (Excluding Quebec)</vt:lpstr>
      <vt:lpstr>Cause of Pregnancy-Related Deaths in Canada (Excluding Quebec)</vt:lpstr>
      <vt:lpstr>Factors Associated with Maternal Deaths in Canada </vt:lpstr>
      <vt:lpstr>So What Are We Doing?</vt:lpstr>
      <vt:lpstr>Maternal Mortality Review in Canada </vt:lpstr>
      <vt:lpstr>Maternal Mortality Review Cycle</vt:lpstr>
      <vt:lpstr>PowerPoint Presentation</vt:lpstr>
      <vt:lpstr>PowerPoint Presentation</vt:lpstr>
      <vt:lpstr>Maternal Mortality Review…</vt:lpstr>
      <vt:lpstr>PowerPoint Presentation</vt:lpstr>
      <vt:lpstr>What is a Maternal Mortality Review Committee?</vt:lpstr>
      <vt:lpstr>MMRC Scope, Mission and Vision</vt:lpstr>
      <vt:lpstr>MMRC Logic Model</vt:lpstr>
      <vt:lpstr>Authorities and Protections</vt:lpstr>
      <vt:lpstr>Committee Membership</vt:lpstr>
      <vt:lpstr>Identification of Deaths</vt:lpstr>
      <vt:lpstr>Selection of Deaths for Review</vt:lpstr>
      <vt:lpstr>Abstraction</vt:lpstr>
      <vt:lpstr>Identification  Best Practices Identified Across MMRCs</vt:lpstr>
      <vt:lpstr>PowerPoint Presentation</vt:lpstr>
      <vt:lpstr>Standardized Committee Decisions Form</vt:lpstr>
      <vt:lpstr>Determination of Cause(s) of Death</vt:lpstr>
      <vt:lpstr>Was this a Preventable Death?</vt:lpstr>
      <vt:lpstr>Recommendations</vt:lpstr>
      <vt:lpstr>Was this a Preventable Death?</vt:lpstr>
      <vt:lpstr>Specific and Actionable Recommendations</vt:lpstr>
      <vt:lpstr>Conclusions</vt:lpstr>
      <vt:lpstr>TOGETHER We Can Prevent Maternal Deaths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St-Gelais</dc:creator>
  <cp:lastModifiedBy>Kyla Kaminsky</cp:lastModifiedBy>
  <cp:revision>312</cp:revision>
  <cp:lastPrinted>2018-04-05T17:13:18Z</cp:lastPrinted>
  <dcterms:created xsi:type="dcterms:W3CDTF">2017-10-03T20:41:55Z</dcterms:created>
  <dcterms:modified xsi:type="dcterms:W3CDTF">2022-05-18T18:13:36Z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0x01010012D6B39B05BFF14EA9D484EC978BF7C8</vt:lpwstr>
  </property>
</Properties>
</file>